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74"/>
  </p:notesMasterIdLst>
  <p:handoutMasterIdLst>
    <p:handoutMasterId r:id="rId75"/>
  </p:handoutMasterIdLst>
  <p:sldIdLst>
    <p:sldId id="381" r:id="rId2"/>
    <p:sldId id="519" r:id="rId3"/>
    <p:sldId id="466" r:id="rId4"/>
    <p:sldId id="469" r:id="rId5"/>
    <p:sldId id="470" r:id="rId6"/>
    <p:sldId id="520" r:id="rId7"/>
    <p:sldId id="522" r:id="rId8"/>
    <p:sldId id="523" r:id="rId9"/>
    <p:sldId id="524" r:id="rId10"/>
    <p:sldId id="526" r:id="rId11"/>
    <p:sldId id="527" r:id="rId12"/>
    <p:sldId id="528" r:id="rId13"/>
    <p:sldId id="529" r:id="rId14"/>
    <p:sldId id="550" r:id="rId15"/>
    <p:sldId id="467" r:id="rId16"/>
    <p:sldId id="555" r:id="rId17"/>
    <p:sldId id="473" r:id="rId18"/>
    <p:sldId id="472" r:id="rId19"/>
    <p:sldId id="474" r:id="rId20"/>
    <p:sldId id="475" r:id="rId21"/>
    <p:sldId id="530" r:id="rId22"/>
    <p:sldId id="531" r:id="rId23"/>
    <p:sldId id="532" r:id="rId24"/>
    <p:sldId id="533" r:id="rId25"/>
    <p:sldId id="534" r:id="rId26"/>
    <p:sldId id="535" r:id="rId27"/>
    <p:sldId id="536" r:id="rId28"/>
    <p:sldId id="554" r:id="rId29"/>
    <p:sldId id="491" r:id="rId30"/>
    <p:sldId id="556" r:id="rId31"/>
    <p:sldId id="537" r:id="rId32"/>
    <p:sldId id="538" r:id="rId33"/>
    <p:sldId id="539" r:id="rId34"/>
    <p:sldId id="540" r:id="rId35"/>
    <p:sldId id="541" r:id="rId36"/>
    <p:sldId id="542" r:id="rId37"/>
    <p:sldId id="543" r:id="rId38"/>
    <p:sldId id="544" r:id="rId39"/>
    <p:sldId id="545" r:id="rId40"/>
    <p:sldId id="476" r:id="rId41"/>
    <p:sldId id="551" r:id="rId42"/>
    <p:sldId id="477" r:id="rId43"/>
    <p:sldId id="478" r:id="rId44"/>
    <p:sldId id="492" r:id="rId45"/>
    <p:sldId id="558" r:id="rId46"/>
    <p:sldId id="487" r:id="rId47"/>
    <p:sldId id="480" r:id="rId48"/>
    <p:sldId id="484" r:id="rId49"/>
    <p:sldId id="485" r:id="rId50"/>
    <p:sldId id="486" r:id="rId51"/>
    <p:sldId id="488" r:id="rId52"/>
    <p:sldId id="481" r:id="rId53"/>
    <p:sldId id="489" r:id="rId54"/>
    <p:sldId id="482" r:id="rId55"/>
    <p:sldId id="548" r:id="rId56"/>
    <p:sldId id="549" r:id="rId57"/>
    <p:sldId id="559" r:id="rId58"/>
    <p:sldId id="560" r:id="rId59"/>
    <p:sldId id="490" r:id="rId60"/>
    <p:sldId id="546" r:id="rId61"/>
    <p:sldId id="547" r:id="rId62"/>
    <p:sldId id="483" r:id="rId63"/>
    <p:sldId id="552" r:id="rId64"/>
    <p:sldId id="508" r:id="rId65"/>
    <p:sldId id="510" r:id="rId66"/>
    <p:sldId id="509" r:id="rId67"/>
    <p:sldId id="553" r:id="rId68"/>
    <p:sldId id="513" r:id="rId69"/>
    <p:sldId id="512" r:id="rId70"/>
    <p:sldId id="516" r:id="rId71"/>
    <p:sldId id="517" r:id="rId72"/>
    <p:sldId id="518" r:id="rId73"/>
  </p:sldIdLst>
  <p:sldSz cx="9144000" cy="6858000" type="screen4x3"/>
  <p:notesSz cx="9144000" cy="6858000"/>
  <p:defaultTextStyle>
    <a:defPPr>
      <a:defRPr lang="en-US"/>
    </a:defPPr>
    <a:lvl1pPr algn="ctr" rtl="0" fontAlgn="base">
      <a:spcBef>
        <a:spcPct val="0"/>
      </a:spcBef>
      <a:spcAft>
        <a:spcPct val="0"/>
      </a:spcAft>
      <a:buClr>
        <a:srgbClr val="0000FF"/>
      </a:buClr>
      <a:buFont typeface="Wingdings" pitchFamily="2" charset="2"/>
      <a:defRPr sz="24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buClr>
        <a:srgbClr val="0000FF"/>
      </a:buClr>
      <a:buFont typeface="Wingdings" pitchFamily="2" charset="2"/>
      <a:defRPr sz="24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buClr>
        <a:srgbClr val="0000FF"/>
      </a:buClr>
      <a:buFont typeface="Wingdings" pitchFamily="2" charset="2"/>
      <a:defRPr sz="24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buClr>
        <a:srgbClr val="0000FF"/>
      </a:buClr>
      <a:buFont typeface="Wingdings" pitchFamily="2" charset="2"/>
      <a:defRPr sz="24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buClr>
        <a:srgbClr val="0000FF"/>
      </a:buClr>
      <a:buFont typeface="Wingdings" pitchFamily="2" charset="2"/>
      <a:defRPr sz="24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FFCC"/>
    <a:srgbClr val="D60093"/>
    <a:srgbClr val="0000FF"/>
    <a:srgbClr val="008000"/>
    <a:srgbClr val="FF0000"/>
    <a:srgbClr val="FF9933"/>
    <a:srgbClr val="9999FF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957" autoAdjust="0"/>
    <p:restoredTop sz="86201" autoAdjust="0"/>
  </p:normalViewPr>
  <p:slideViewPr>
    <p:cSldViewPr>
      <p:cViewPr varScale="1">
        <p:scale>
          <a:sx n="113" d="100"/>
          <a:sy n="113" d="100"/>
        </p:scale>
        <p:origin x="102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0722"/>
    </p:cViewPr>
  </p:sorterViewPr>
  <p:notesViewPr>
    <p:cSldViewPr>
      <p:cViewPr varScale="1">
        <p:scale>
          <a:sx n="54" d="100"/>
          <a:sy n="54" d="100"/>
        </p:scale>
        <p:origin x="-1818" y="-90"/>
      </p:cViewPr>
      <p:guideLst>
        <p:guide orient="horz" pos="2160"/>
        <p:guide pos="2880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14.xml"/><Relationship Id="rId2" Type="http://schemas.openxmlformats.org/officeDocument/2006/relationships/slide" Target="slides/slide6.xml"/><Relationship Id="rId1" Type="http://schemas.openxmlformats.org/officeDocument/2006/relationships/slide" Target="slides/slide1.xml"/><Relationship Id="rId5" Type="http://schemas.openxmlformats.org/officeDocument/2006/relationships/slide" Target="slides/slide63.xml"/><Relationship Id="rId4" Type="http://schemas.openxmlformats.org/officeDocument/2006/relationships/slide" Target="slides/slide4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buClrTx/>
              <a:buFontTx/>
              <a:buNone/>
              <a:defRPr kumimoji="1" sz="1200" b="0"/>
            </a:lvl1pPr>
          </a:lstStyle>
          <a:p>
            <a:endParaRPr lang="zh-CN" altLang="en-US"/>
          </a:p>
        </p:txBody>
      </p:sp>
      <p:sp>
        <p:nvSpPr>
          <p:cNvPr id="260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defRPr kumimoji="1" sz="1200" b="0"/>
            </a:lvl1pPr>
          </a:lstStyle>
          <a:p>
            <a:endParaRPr lang="en-US" altLang="zh-CN"/>
          </a:p>
        </p:txBody>
      </p:sp>
      <p:sp>
        <p:nvSpPr>
          <p:cNvPr id="260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buClrTx/>
              <a:buFontTx/>
              <a:buNone/>
              <a:defRPr kumimoji="1" sz="1200" b="0"/>
            </a:lvl1pPr>
          </a:lstStyle>
          <a:p>
            <a:endParaRPr lang="en-US" altLang="zh-CN"/>
          </a:p>
        </p:txBody>
      </p:sp>
      <p:sp>
        <p:nvSpPr>
          <p:cNvPr id="260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defRPr kumimoji="1" sz="1200" b="0"/>
            </a:lvl1pPr>
          </a:lstStyle>
          <a:p>
            <a:fld id="{2C58EB9B-594F-4F50-881B-D734CB684255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7258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buClrTx/>
              <a:buFontTx/>
              <a:buNone/>
              <a:defRPr kumimoji="1" sz="1200" b="0">
                <a:ea typeface="黑体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160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defRPr kumimoji="1" sz="1200" b="0">
                <a:ea typeface="黑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61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17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19200" y="3257550"/>
            <a:ext cx="67056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617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buClrTx/>
              <a:buFontTx/>
              <a:buNone/>
              <a:defRPr kumimoji="1" sz="1200" b="0">
                <a:ea typeface="黑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617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160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defRPr kumimoji="1" sz="1200" b="0">
                <a:ea typeface="黑体" pitchFamily="2" charset="-122"/>
              </a:defRPr>
            </a:lvl1pPr>
          </a:lstStyle>
          <a:p>
            <a:fld id="{D52F7D01-66D7-42E3-B900-31896EB4F595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85660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202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179203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buClrTx/>
                <a:buFontTx/>
                <a:buNone/>
              </a:pPr>
              <a:endParaRPr lang="zh-CN" altLang="en-US" b="0"/>
            </a:p>
          </p:txBody>
        </p:sp>
        <p:sp>
          <p:nvSpPr>
            <p:cNvPr id="179204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buClrTx/>
                <a:buFontTx/>
                <a:buNone/>
              </a:pPr>
              <a:endParaRPr lang="zh-CN" altLang="en-US" b="0"/>
            </a:p>
          </p:txBody>
        </p:sp>
        <p:grpSp>
          <p:nvGrpSpPr>
            <p:cNvPr id="179205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179206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>
                  <a:buClrTx/>
                  <a:buFontTx/>
                  <a:buNone/>
                </a:pPr>
                <a:endParaRPr lang="zh-CN" altLang="en-US" b="0"/>
              </a:p>
            </p:txBody>
          </p:sp>
          <p:sp>
            <p:nvSpPr>
              <p:cNvPr id="179207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>
                  <a:buClrTx/>
                  <a:buFontTx/>
                  <a:buNone/>
                </a:pPr>
                <a:endParaRPr lang="zh-CN" altLang="en-US" b="0"/>
              </a:p>
            </p:txBody>
          </p:sp>
          <p:sp>
            <p:nvSpPr>
              <p:cNvPr id="179208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>
                  <a:buClrTx/>
                  <a:buFontTx/>
                  <a:buNone/>
                </a:pPr>
                <a:endParaRPr lang="zh-CN" altLang="en-US" b="0"/>
              </a:p>
            </p:txBody>
          </p:sp>
          <p:sp>
            <p:nvSpPr>
              <p:cNvPr id="179209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>
                  <a:buClrTx/>
                  <a:buFontTx/>
                  <a:buNone/>
                </a:pPr>
                <a:endParaRPr lang="zh-CN" altLang="en-US" b="0"/>
              </a:p>
            </p:txBody>
          </p:sp>
          <p:sp>
            <p:nvSpPr>
              <p:cNvPr id="179210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>
                  <a:buClrTx/>
                  <a:buFontTx/>
                  <a:buNone/>
                </a:pPr>
                <a:endParaRPr lang="zh-CN" altLang="en-US" b="0"/>
              </a:p>
            </p:txBody>
          </p:sp>
          <p:sp>
            <p:nvSpPr>
              <p:cNvPr id="179211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>
                  <a:buClrTx/>
                  <a:buFontTx/>
                  <a:buNone/>
                </a:pPr>
                <a:endParaRPr lang="zh-CN" altLang="en-US" b="0"/>
              </a:p>
            </p:txBody>
          </p:sp>
          <p:sp>
            <p:nvSpPr>
              <p:cNvPr id="179212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>
                  <a:buClrTx/>
                  <a:buFontTx/>
                  <a:buNone/>
                </a:pPr>
                <a:endParaRPr lang="zh-CN" altLang="en-US" b="0"/>
              </a:p>
            </p:txBody>
          </p:sp>
          <p:sp>
            <p:nvSpPr>
              <p:cNvPr id="179213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>
                  <a:buClrTx/>
                  <a:buFontTx/>
                  <a:buNone/>
                </a:pPr>
                <a:endParaRPr lang="zh-CN" altLang="en-US" b="0"/>
              </a:p>
            </p:txBody>
          </p:sp>
          <p:sp>
            <p:nvSpPr>
              <p:cNvPr id="179214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>
                  <a:buClrTx/>
                  <a:buFontTx/>
                  <a:buNone/>
                </a:pPr>
                <a:endParaRPr lang="zh-CN" altLang="en-US" b="0"/>
              </a:p>
            </p:txBody>
          </p:sp>
          <p:sp>
            <p:nvSpPr>
              <p:cNvPr id="179215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>
                  <a:buClrTx/>
                  <a:buFontTx/>
                  <a:buNone/>
                </a:pPr>
                <a:endParaRPr lang="zh-CN" altLang="en-US" b="0"/>
              </a:p>
            </p:txBody>
          </p:sp>
        </p:grpSp>
      </p:grpSp>
      <p:sp>
        <p:nvSpPr>
          <p:cNvPr id="179216" name="Rectangle 16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179217" name="Rectangle 17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179218" name="Rectangle 18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24DD0780-C30E-43EE-8221-536401B38B93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179219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79220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08552F6-87FA-4B12-9656-4774D1EA8C35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EEC686F-89BC-412C-8E9B-B7C8D312F77D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99D905E-27A4-4FB2-911F-0EECC0C1CBD6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D9479AE-FDB8-47A5-A1D1-0D9A09E3E1BD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BCDFF49-4ED1-43A9-88BA-BCC9CF0A63C1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2E7314D-0B81-42E6-9E1F-69DCF16EC0D4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3434A2B-F924-4B84-837C-BDB8DFDD4E79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D22381F-7375-4F6F-A702-4AC429D3836C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B96A233-6ED9-44EB-A302-1EBF3F18DF12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1A00281-B3E7-44A8-BC8B-892036CB88AD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defRPr sz="1200" b="0">
                <a:latin typeface="+mn-lt"/>
              </a:defRPr>
            </a:lvl1pPr>
          </a:lstStyle>
          <a:p>
            <a:endParaRPr lang="en-US" altLang="zh-CN"/>
          </a:p>
        </p:txBody>
      </p:sp>
      <p:sp>
        <p:nvSpPr>
          <p:cNvPr id="17817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defRPr sz="1200" b="0">
                <a:latin typeface="Arial Black" pitchFamily="34" charset="0"/>
              </a:defRPr>
            </a:lvl1pPr>
          </a:lstStyle>
          <a:p>
            <a:fld id="{7E2044FB-E883-40D8-BBA6-06F4646A891F}" type="slidenum">
              <a:rPr lang="zh-CN" altLang="en-US"/>
              <a:pPr/>
              <a:t>‹#›</a:t>
            </a:fld>
            <a:endParaRPr lang="en-US" altLang="zh-CN"/>
          </a:p>
        </p:txBody>
      </p:sp>
      <p:grpSp>
        <p:nvGrpSpPr>
          <p:cNvPr id="178180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78181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buClrTx/>
                <a:buFontTx/>
                <a:buNone/>
              </a:pPr>
              <a:endParaRPr lang="zh-CN" altLang="en-US" b="0"/>
            </a:p>
          </p:txBody>
        </p:sp>
        <p:sp>
          <p:nvSpPr>
            <p:cNvPr id="178182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buClrTx/>
                <a:buFontTx/>
                <a:buNone/>
              </a:pPr>
              <a:endParaRPr lang="zh-CN" altLang="en-US" b="0"/>
            </a:p>
          </p:txBody>
        </p:sp>
        <p:sp>
          <p:nvSpPr>
            <p:cNvPr id="178183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buClrTx/>
                <a:buFontTx/>
                <a:buNone/>
              </a:pPr>
              <a:endParaRPr lang="zh-CN" altLang="en-US" sz="1800" b="0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78184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buClrTx/>
                <a:buFontTx/>
                <a:buNone/>
              </a:pPr>
              <a:endParaRPr lang="zh-CN" altLang="en-US" sz="1800" b="0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78185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buClrTx/>
                <a:buFontTx/>
                <a:buNone/>
              </a:pPr>
              <a:endParaRPr lang="zh-CN" altLang="en-US" sz="1800" b="0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78186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buClrTx/>
                <a:buFontTx/>
                <a:buNone/>
              </a:pPr>
              <a:endParaRPr lang="zh-CN" altLang="en-US" sz="1800" b="0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78187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buClrTx/>
                <a:buFontTx/>
                <a:buNone/>
              </a:pPr>
              <a:endParaRPr lang="zh-CN" altLang="en-US" b="0"/>
            </a:p>
          </p:txBody>
        </p:sp>
        <p:sp>
          <p:nvSpPr>
            <p:cNvPr id="178188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buClrTx/>
                <a:buFontTx/>
                <a:buNone/>
              </a:pPr>
              <a:endParaRPr lang="zh-CN" altLang="en-US" sz="1800" b="0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78189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buClrTx/>
                <a:buFontTx/>
                <a:buNone/>
              </a:pPr>
              <a:endParaRPr lang="zh-CN" altLang="en-US" sz="1800" b="0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7819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7819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78192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buClrTx/>
              <a:buFontTx/>
              <a:buNone/>
              <a:defRPr sz="1200" b="0">
                <a:latin typeface="+mn-lt"/>
              </a:defRPr>
            </a:lvl1pPr>
          </a:lstStyle>
          <a:p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transition spd="med"/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6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slide" Target="slide18.xml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7.e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slide" Target="slide18.xml"/><Relationship Id="rId4" Type="http://schemas.openxmlformats.org/officeDocument/2006/relationships/image" Target="../media/image1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" Target="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5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6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slide" Target="slide32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slide" Target="slide32.xml"/><Relationship Id="rId4" Type="http://schemas.openxmlformats.org/officeDocument/2006/relationships/image" Target="../media/image1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slide" Target="slide32.xml"/><Relationship Id="rId4" Type="http://schemas.openxmlformats.org/officeDocument/2006/relationships/image" Target="../media/image19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17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21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" Target="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" Target="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25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26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26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2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27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28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29.e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3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35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38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39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4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72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116013" y="1700213"/>
            <a:ext cx="7883525" cy="2592387"/>
          </a:xfrm>
          <a:noFill/>
          <a:ln/>
        </p:spPr>
        <p:txBody>
          <a:bodyPr anchor="ctr"/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600">
                <a:solidFill>
                  <a:srgbClr val="FFFF00"/>
                </a:solidFill>
                <a:ea typeface="黑体" pitchFamily="2" charset="-122"/>
              </a:rPr>
              <a:t>微机原理及接口技术</a:t>
            </a:r>
            <a:endParaRPr lang="zh-CN" altLang="en-US" sz="4400">
              <a:solidFill>
                <a:srgbClr val="FFFF00"/>
              </a:solidFill>
              <a:ea typeface="黑体" pitchFamily="2" charset="-122"/>
            </a:endParaRP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>
                <a:solidFill>
                  <a:srgbClr val="FFFFFF"/>
                </a:solidFill>
                <a:ea typeface="黑体" pitchFamily="2" charset="-122"/>
              </a:rPr>
              <a:t>第</a:t>
            </a:r>
            <a:r>
              <a:rPr lang="en-US" altLang="zh-CN" sz="7200">
                <a:solidFill>
                  <a:srgbClr val="FFFFFF"/>
                </a:solidFill>
                <a:ea typeface="黑体" pitchFamily="2" charset="-122"/>
              </a:rPr>
              <a:t>8</a:t>
            </a:r>
            <a:r>
              <a:rPr lang="zh-CN" altLang="en-US" sz="4000">
                <a:solidFill>
                  <a:srgbClr val="FFFFFF"/>
                </a:solidFill>
                <a:ea typeface="黑体" pitchFamily="2" charset="-122"/>
              </a:rPr>
              <a:t>章  基于总线的</a:t>
            </a:r>
            <a:r>
              <a:rPr lang="en-US" altLang="zh-CN" sz="4000">
                <a:solidFill>
                  <a:srgbClr val="FFFFFF"/>
                </a:solidFill>
                <a:ea typeface="黑体" pitchFamily="2" charset="-122"/>
              </a:rPr>
              <a:t>I/O</a:t>
            </a:r>
            <a:r>
              <a:rPr lang="zh-CN" altLang="en-US" sz="4000">
                <a:solidFill>
                  <a:srgbClr val="FFFFFF"/>
                </a:solidFill>
                <a:ea typeface="黑体" pitchFamily="2" charset="-122"/>
              </a:rPr>
              <a:t>接口设计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0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0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746" name="Text Box 2"/>
          <p:cNvSpPr txBox="1">
            <a:spLocks noChangeArrowheads="1"/>
          </p:cNvSpPr>
          <p:nvPr/>
        </p:nvSpPr>
        <p:spPr bwMode="auto">
          <a:xfrm>
            <a:off x="2181225" y="92075"/>
            <a:ext cx="2606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buClrTx/>
              <a:buFontTx/>
              <a:buNone/>
            </a:pPr>
            <a:r>
              <a:rPr kumimoji="1" lang="en-US" altLang="zh-CN">
                <a:solidFill>
                  <a:schemeClr val="bg2"/>
                </a:solidFill>
              </a:rPr>
              <a:t>16</a:t>
            </a:r>
            <a:r>
              <a:rPr kumimoji="1" lang="zh-CN" altLang="en-US">
                <a:solidFill>
                  <a:schemeClr val="bg2"/>
                </a:solidFill>
                <a:latin typeface="宋体" pitchFamily="2" charset="-122"/>
              </a:rPr>
              <a:t>位</a:t>
            </a:r>
            <a:r>
              <a:rPr kumimoji="1" lang="en-US" altLang="zh-CN">
                <a:solidFill>
                  <a:schemeClr val="bg2"/>
                </a:solidFill>
              </a:rPr>
              <a:t>ISA</a:t>
            </a:r>
            <a:r>
              <a:rPr kumimoji="1" lang="zh-CN" altLang="en-US">
                <a:solidFill>
                  <a:schemeClr val="bg2"/>
                </a:solidFill>
                <a:latin typeface="宋体" pitchFamily="2" charset="-122"/>
              </a:rPr>
              <a:t>总线接口</a:t>
            </a:r>
            <a:r>
              <a:rPr kumimoji="1" lang="zh-CN" altLang="en-US">
                <a:solidFill>
                  <a:schemeClr val="bg2"/>
                </a:solidFill>
              </a:rPr>
              <a:t> </a:t>
            </a:r>
          </a:p>
        </p:txBody>
      </p:sp>
      <p:graphicFrame>
        <p:nvGraphicFramePr>
          <p:cNvPr id="1183748" name="Object 4"/>
          <p:cNvGraphicFramePr>
            <a:graphicFrameLocks noChangeAspect="1"/>
          </p:cNvGraphicFramePr>
          <p:nvPr/>
        </p:nvGraphicFramePr>
        <p:xfrm>
          <a:off x="215900" y="260350"/>
          <a:ext cx="8820150" cy="647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3749" name="Visio" r:id="rId3" imgW="5111970" imgH="3607511" progId="Visio.Drawing.11">
                  <p:embed/>
                </p:oleObj>
              </mc:Choice>
              <mc:Fallback>
                <p:oleObj name="Visio" r:id="rId3" imgW="5111970" imgH="3607511" progId="Visio.Drawing.11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" y="260350"/>
                        <a:ext cx="8820150" cy="647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tx1"/>
                            </a:solidFill>
                            <a:miter lim="800000"/>
                            <a:headEnd/>
                            <a:tailEnd type="none" w="med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3749" name="Text Box 5"/>
          <p:cNvSpPr txBox="1">
            <a:spLocks noChangeArrowheads="1"/>
          </p:cNvSpPr>
          <p:nvPr/>
        </p:nvSpPr>
        <p:spPr bwMode="auto">
          <a:xfrm>
            <a:off x="7129463" y="2792413"/>
            <a:ext cx="2051050" cy="30130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CN">
                <a:solidFill>
                  <a:srgbClr val="D60093"/>
                </a:solidFill>
                <a:latin typeface="Courier New" pitchFamily="49" charset="0"/>
              </a:rPr>
              <a:t>A</a:t>
            </a:r>
            <a:r>
              <a:rPr lang="zh-CN" altLang="en-US">
                <a:solidFill>
                  <a:srgbClr val="D60093"/>
                </a:solidFill>
                <a:latin typeface="Courier New" pitchFamily="49" charset="0"/>
              </a:rPr>
              <a:t>口</a:t>
            </a:r>
            <a:r>
              <a:rPr lang="en-US" altLang="zh-CN">
                <a:solidFill>
                  <a:srgbClr val="D60093"/>
                </a:solidFill>
                <a:latin typeface="Courier New" pitchFamily="49" charset="0"/>
              </a:rPr>
              <a:t>:	F000H</a:t>
            </a:r>
            <a:br>
              <a:rPr lang="en-US" altLang="zh-CN">
                <a:solidFill>
                  <a:srgbClr val="D60093"/>
                </a:solidFill>
                <a:latin typeface="Courier New" pitchFamily="49" charset="0"/>
              </a:rPr>
            </a:br>
            <a:r>
              <a:rPr lang="en-US" altLang="zh-CN">
                <a:solidFill>
                  <a:srgbClr val="D60093"/>
                </a:solidFill>
                <a:latin typeface="Courier New" pitchFamily="49" charset="0"/>
              </a:rPr>
              <a:t>     F001H</a:t>
            </a:r>
          </a:p>
          <a:p>
            <a:pPr algn="l"/>
            <a:r>
              <a:rPr lang="en-US" altLang="zh-CN">
                <a:solidFill>
                  <a:srgbClr val="D60093"/>
                </a:solidFill>
                <a:latin typeface="Courier New" pitchFamily="49" charset="0"/>
              </a:rPr>
              <a:t>B</a:t>
            </a:r>
            <a:r>
              <a:rPr lang="zh-CN" altLang="en-US">
                <a:solidFill>
                  <a:srgbClr val="D60093"/>
                </a:solidFill>
                <a:latin typeface="Courier New" pitchFamily="49" charset="0"/>
              </a:rPr>
              <a:t>口</a:t>
            </a:r>
            <a:r>
              <a:rPr lang="en-US" altLang="zh-CN">
                <a:solidFill>
                  <a:srgbClr val="D60093"/>
                </a:solidFill>
                <a:latin typeface="Courier New" pitchFamily="49" charset="0"/>
              </a:rPr>
              <a:t>:	F002H</a:t>
            </a:r>
            <a:br>
              <a:rPr lang="en-US" altLang="zh-CN">
                <a:solidFill>
                  <a:srgbClr val="D60093"/>
                </a:solidFill>
                <a:latin typeface="Courier New" pitchFamily="49" charset="0"/>
              </a:rPr>
            </a:br>
            <a:r>
              <a:rPr lang="en-US" altLang="zh-CN">
                <a:solidFill>
                  <a:srgbClr val="D60093"/>
                </a:solidFill>
                <a:latin typeface="Courier New" pitchFamily="49" charset="0"/>
              </a:rPr>
              <a:t>     F003H</a:t>
            </a:r>
          </a:p>
          <a:p>
            <a:pPr algn="l"/>
            <a:r>
              <a:rPr lang="en-US" altLang="zh-CN">
                <a:solidFill>
                  <a:srgbClr val="D60093"/>
                </a:solidFill>
                <a:latin typeface="Courier New" pitchFamily="49" charset="0"/>
              </a:rPr>
              <a:t>C</a:t>
            </a:r>
            <a:r>
              <a:rPr lang="zh-CN" altLang="en-US">
                <a:solidFill>
                  <a:srgbClr val="D60093"/>
                </a:solidFill>
                <a:latin typeface="Courier New" pitchFamily="49" charset="0"/>
              </a:rPr>
              <a:t>口</a:t>
            </a:r>
            <a:r>
              <a:rPr lang="en-US" altLang="zh-CN">
                <a:solidFill>
                  <a:srgbClr val="D60093"/>
                </a:solidFill>
                <a:latin typeface="Courier New" pitchFamily="49" charset="0"/>
              </a:rPr>
              <a:t>:	F004H</a:t>
            </a:r>
            <a:br>
              <a:rPr lang="en-US" altLang="zh-CN">
                <a:solidFill>
                  <a:srgbClr val="D60093"/>
                </a:solidFill>
                <a:latin typeface="Courier New" pitchFamily="49" charset="0"/>
              </a:rPr>
            </a:br>
            <a:r>
              <a:rPr lang="en-US" altLang="zh-CN">
                <a:solidFill>
                  <a:srgbClr val="D60093"/>
                </a:solidFill>
                <a:latin typeface="Courier New" pitchFamily="49" charset="0"/>
              </a:rPr>
              <a:t>     F005H</a:t>
            </a:r>
          </a:p>
          <a:p>
            <a:pPr algn="l"/>
            <a:r>
              <a:rPr lang="zh-CN" altLang="en-US">
                <a:solidFill>
                  <a:srgbClr val="D60093"/>
                </a:solidFill>
                <a:latin typeface="Courier New" pitchFamily="49" charset="0"/>
              </a:rPr>
              <a:t>控制</a:t>
            </a:r>
            <a:r>
              <a:rPr lang="en-US" altLang="zh-CN">
                <a:solidFill>
                  <a:srgbClr val="D60093"/>
                </a:solidFill>
                <a:latin typeface="Courier New" pitchFamily="49" charset="0"/>
              </a:rPr>
              <a:t>:	F006H</a:t>
            </a:r>
            <a:br>
              <a:rPr lang="en-US" altLang="zh-CN">
                <a:solidFill>
                  <a:srgbClr val="D60093"/>
                </a:solidFill>
                <a:latin typeface="Courier New" pitchFamily="49" charset="0"/>
              </a:rPr>
            </a:br>
            <a:r>
              <a:rPr lang="en-US" altLang="zh-CN">
                <a:solidFill>
                  <a:srgbClr val="D60093"/>
                </a:solidFill>
                <a:latin typeface="Courier New" pitchFamily="49" charset="0"/>
              </a:rPr>
              <a:t>     F007H</a:t>
            </a:r>
          </a:p>
        </p:txBody>
      </p:sp>
      <p:graphicFrame>
        <p:nvGraphicFramePr>
          <p:cNvPr id="1183848" name="Group 104"/>
          <p:cNvGraphicFramePr>
            <a:graphicFrameLocks noGrp="1"/>
          </p:cNvGraphicFramePr>
          <p:nvPr/>
        </p:nvGraphicFramePr>
        <p:xfrm>
          <a:off x="971550" y="188913"/>
          <a:ext cx="8064500" cy="731520"/>
        </p:xfrm>
        <a:graphic>
          <a:graphicData uri="http://schemas.openxmlformats.org/drawingml/2006/table">
            <a:tbl>
              <a:tblPr/>
              <a:tblGrid>
                <a:gridCol w="504825"/>
                <a:gridCol w="503238"/>
                <a:gridCol w="504825"/>
                <a:gridCol w="504825"/>
                <a:gridCol w="501650"/>
                <a:gridCol w="503237"/>
                <a:gridCol w="506413"/>
                <a:gridCol w="503237"/>
                <a:gridCol w="503238"/>
                <a:gridCol w="506412"/>
                <a:gridCol w="503238"/>
                <a:gridCol w="504825"/>
                <a:gridCol w="501650"/>
                <a:gridCol w="504825"/>
                <a:gridCol w="503237"/>
                <a:gridCol w="504825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15</a:t>
                      </a:r>
                      <a:endParaRPr kumimoji="0" lang="zh-CN" altLang="en-US" sz="1800" b="1" i="0" u="none" strike="noStrike" cap="none" normalizeH="0" baseline="-2500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cap="flat">
                      <a:noFill/>
                    </a:lnR>
                    <a:lnT w="2857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14</a:t>
                      </a:r>
                      <a:endParaRPr kumimoji="0" lang="zh-CN" altLang="en-US" sz="1800" b="1" i="0" u="none" strike="noStrike" cap="none" normalizeH="0" baseline="-2500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w="2857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13</a:t>
                      </a:r>
                      <a:endParaRPr kumimoji="0" lang="zh-CN" altLang="en-US" sz="1800" b="1" i="0" u="none" strike="noStrike" cap="none" normalizeH="0" baseline="-2500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w="2857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12</a:t>
                      </a:r>
                      <a:endParaRPr kumimoji="0" lang="zh-CN" altLang="en-US" sz="1800" b="1" i="0" u="none" strike="noStrike" cap="none" normalizeH="0" baseline="-2500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11</a:t>
                      </a:r>
                      <a:endParaRPr kumimoji="0" lang="zh-CN" altLang="en-US" sz="1800" b="1" i="0" u="none" strike="noStrike" cap="none" normalizeH="0" baseline="-2500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cap="flat">
                      <a:noFill/>
                    </a:lnR>
                    <a:lnT w="2857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10</a:t>
                      </a:r>
                      <a:endParaRPr kumimoji="0" lang="zh-CN" altLang="en-US" sz="1800" b="1" i="0" u="none" strike="noStrike" cap="none" normalizeH="0" baseline="-2500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w="2857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  <a:endParaRPr kumimoji="0" lang="zh-CN" altLang="en-US" sz="1800" b="1" i="0" u="none" strike="noStrike" cap="none" normalizeH="0" baseline="-2500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w="2857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8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7</a:t>
                      </a:r>
                      <a:endParaRPr kumimoji="0" lang="zh-CN" altLang="en-US" sz="1800" b="1" i="0" u="none" strike="noStrike" cap="none" normalizeH="0" baseline="-2500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cap="flat">
                      <a:noFill/>
                    </a:lnR>
                    <a:lnT w="2857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6</a:t>
                      </a:r>
                      <a:endParaRPr kumimoji="0" lang="zh-CN" altLang="en-US" sz="1800" b="1" i="0" u="none" strike="noStrike" cap="none" normalizeH="0" baseline="-2500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w="2857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5</a:t>
                      </a:r>
                      <a:endParaRPr kumimoji="0" lang="zh-CN" altLang="en-US" sz="1800" b="1" i="0" u="none" strike="noStrike" cap="none" normalizeH="0" baseline="-2500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w="2857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4</a:t>
                      </a:r>
                      <a:endParaRPr kumimoji="0" lang="zh-CN" altLang="en-US" sz="1800" b="1" i="0" u="none" strike="noStrike" cap="none" normalizeH="0" baseline="-2500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</a:t>
                      </a:r>
                      <a:endParaRPr kumimoji="0" lang="zh-CN" altLang="en-US" sz="1800" b="1" i="0" u="none" strike="noStrike" cap="none" normalizeH="0" baseline="-2500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cap="flat">
                      <a:noFill/>
                    </a:lnR>
                    <a:lnT w="2857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</a:t>
                      </a:r>
                      <a:endParaRPr kumimoji="0" lang="zh-CN" altLang="en-US" sz="1800" b="1" i="0" u="none" strike="noStrike" cap="none" normalizeH="0" baseline="-2500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w="2857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  <a:endParaRPr kumimoji="0" lang="zh-CN" altLang="en-US" sz="1800" b="1" i="0" u="none" strike="noStrike" cap="none" normalizeH="0" baseline="-2500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w="2857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2857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157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w="2857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</a:tbl>
          </a:graphicData>
        </a:graphic>
      </p:graphicFrame>
      <p:sp>
        <p:nvSpPr>
          <p:cNvPr id="1183840" name="AutoShape 96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8459788" y="6021388"/>
            <a:ext cx="433387" cy="431800"/>
          </a:xfrm>
          <a:prstGeom prst="actionButtonReturn">
            <a:avLst/>
          </a:prstGeom>
          <a:ln>
            <a:headEnd/>
            <a:tailEnd type="none" w="med" len="lg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183841" name="Text Box 97"/>
          <p:cNvSpPr txBox="1">
            <a:spLocks noChangeArrowheads="1"/>
          </p:cNvSpPr>
          <p:nvPr/>
        </p:nvSpPr>
        <p:spPr bwMode="auto">
          <a:xfrm>
            <a:off x="5795963" y="1268413"/>
            <a:ext cx="488950" cy="100806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chemeClr val="bg2"/>
                </a:solidFill>
              </a:rPr>
              <a:t>偶地址</a:t>
            </a:r>
          </a:p>
        </p:txBody>
      </p:sp>
      <p:sp>
        <p:nvSpPr>
          <p:cNvPr id="1183842" name="Text Box 98"/>
          <p:cNvSpPr txBox="1">
            <a:spLocks noChangeArrowheads="1"/>
          </p:cNvSpPr>
          <p:nvPr/>
        </p:nvSpPr>
        <p:spPr bwMode="auto">
          <a:xfrm>
            <a:off x="5738813" y="4581525"/>
            <a:ext cx="488950" cy="100806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chemeClr val="bg2"/>
                </a:solidFill>
              </a:rPr>
              <a:t>奇地址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83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83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838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838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1183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374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713FFC-592F-44FE-A56A-DED770895032}" type="slidenum">
              <a:rPr lang="zh-CN" altLang="en-US"/>
              <a:pPr/>
              <a:t>11</a:t>
            </a:fld>
            <a:endParaRPr lang="en-US" altLang="zh-CN"/>
          </a:p>
        </p:txBody>
      </p:sp>
      <p:sp>
        <p:nvSpPr>
          <p:cNvPr id="1184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333375"/>
            <a:ext cx="8640762" cy="574675"/>
          </a:xfrm>
          <a:noFill/>
          <a:ln/>
        </p:spPr>
        <p:txBody>
          <a:bodyPr anchor="t"/>
          <a:lstStyle/>
          <a:p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【</a:t>
            </a:r>
            <a:r>
              <a:rPr lang="zh-CN" altLang="en-US" sz="2800" b="1">
                <a:solidFill>
                  <a:schemeClr val="bg2"/>
                </a:solidFill>
                <a:ea typeface="黑体" pitchFamily="2" charset="-122"/>
              </a:rPr>
              <a:t>例</a:t>
            </a:r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8.2】16</a:t>
            </a:r>
            <a:r>
              <a:rPr lang="zh-CN" altLang="en-US" sz="2800" b="1">
                <a:solidFill>
                  <a:schemeClr val="bg2"/>
                </a:solidFill>
                <a:ea typeface="黑体" pitchFamily="2" charset="-122"/>
              </a:rPr>
              <a:t>位</a:t>
            </a:r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ISA</a:t>
            </a:r>
            <a:r>
              <a:rPr lang="zh-CN" altLang="en-US" sz="2800" b="1">
                <a:solidFill>
                  <a:schemeClr val="bg2"/>
                </a:solidFill>
                <a:ea typeface="黑体" pitchFamily="2" charset="-122"/>
              </a:rPr>
              <a:t>总线接口</a:t>
            </a:r>
            <a:endParaRPr lang="en-US" altLang="zh-CN" sz="2800" b="1">
              <a:solidFill>
                <a:schemeClr val="bg2"/>
              </a:solidFill>
              <a:ea typeface="黑体" pitchFamily="2" charset="-122"/>
            </a:endParaRPr>
          </a:p>
        </p:txBody>
      </p:sp>
      <p:sp>
        <p:nvSpPr>
          <p:cNvPr id="1184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81075"/>
            <a:ext cx="8229600" cy="5616575"/>
          </a:xfrm>
        </p:spPr>
        <p:txBody>
          <a:bodyPr/>
          <a:lstStyle/>
          <a:p>
            <a:pPr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800" b="1">
                <a:latin typeface="Times New Roman" pitchFamily="18" charset="0"/>
              </a:rPr>
              <a:t>从</a:t>
            </a:r>
            <a:r>
              <a:rPr lang="en-US" altLang="zh-CN" sz="2800" b="1">
                <a:latin typeface="Times New Roman" pitchFamily="18" charset="0"/>
              </a:rPr>
              <a:t>I/O</a:t>
            </a:r>
            <a:r>
              <a:rPr lang="zh-CN" altLang="en-US" sz="2800" b="1">
                <a:latin typeface="Times New Roman" pitchFamily="18" charset="0"/>
              </a:rPr>
              <a:t>端口（</a:t>
            </a:r>
            <a:r>
              <a:rPr lang="en-US" altLang="zh-CN" sz="2800" b="1">
                <a:latin typeface="Times New Roman" pitchFamily="18" charset="0"/>
              </a:rPr>
              <a:t>U1</a:t>
            </a:r>
            <a:r>
              <a:rPr lang="zh-CN" altLang="en-US" sz="2800" b="1">
                <a:latin typeface="Times New Roman" pitchFamily="18" charset="0"/>
              </a:rPr>
              <a:t>的</a:t>
            </a:r>
            <a:r>
              <a:rPr lang="en-US" altLang="zh-CN" sz="2800" b="1">
                <a:latin typeface="Times New Roman" pitchFamily="18" charset="0"/>
              </a:rPr>
              <a:t>C</a:t>
            </a:r>
            <a:r>
              <a:rPr lang="zh-CN" altLang="en-US" sz="2800" b="1">
                <a:latin typeface="Times New Roman" pitchFamily="18" charset="0"/>
              </a:rPr>
              <a:t>口）获得</a:t>
            </a:r>
            <a:r>
              <a:rPr lang="en-US" altLang="zh-CN" sz="2800" b="1">
                <a:solidFill>
                  <a:srgbClr val="CC0099"/>
                </a:solidFill>
              </a:rPr>
              <a:t>8</a:t>
            </a:r>
            <a:r>
              <a:rPr lang="zh-CN" altLang="en-US" sz="2800" b="1">
                <a:solidFill>
                  <a:srgbClr val="CC0099"/>
                </a:solidFill>
              </a:rPr>
              <a:t>位数据</a:t>
            </a:r>
            <a:r>
              <a:rPr lang="zh-CN" altLang="en-US" sz="2800" b="1">
                <a:latin typeface="Times New Roman" pitchFamily="18" charset="0"/>
              </a:rPr>
              <a:t>：</a:t>
            </a:r>
          </a:p>
          <a:p>
            <a:pPr>
              <a:spcBef>
                <a:spcPct val="0"/>
              </a:spcBef>
              <a:buFont typeface="Wingdings" pitchFamily="2" charset="2"/>
              <a:buNone/>
            </a:pPr>
            <a:endParaRPr lang="zh-CN" altLang="en-US" sz="2800" b="1">
              <a:latin typeface="Times New Roman" pitchFamily="18" charset="0"/>
            </a:endParaRPr>
          </a:p>
          <a:p>
            <a:pPr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800" b="1">
                <a:latin typeface="Courier New" pitchFamily="49" charset="0"/>
              </a:rPr>
              <a:t>MOV DX,0F006H</a:t>
            </a:r>
            <a:endParaRPr lang="zh-CN" altLang="en-US" sz="2800" b="1">
              <a:latin typeface="Courier New" pitchFamily="49" charset="0"/>
            </a:endParaRPr>
          </a:p>
          <a:p>
            <a:pPr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800" b="1">
                <a:latin typeface="Courier New" pitchFamily="49" charset="0"/>
              </a:rPr>
              <a:t>MOV AL,89H</a:t>
            </a:r>
          </a:p>
          <a:p>
            <a:pPr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800" b="1">
                <a:latin typeface="Courier New" pitchFamily="49" charset="0"/>
              </a:rPr>
              <a:t>OUT DX,AL	;</a:t>
            </a:r>
            <a:r>
              <a:rPr lang="zh-CN" altLang="en-US" sz="2800" b="1">
                <a:latin typeface="Times New Roman" pitchFamily="18" charset="0"/>
              </a:rPr>
              <a:t>初始化</a:t>
            </a:r>
            <a:r>
              <a:rPr lang="en-US" altLang="zh-CN" sz="2800" b="1">
                <a:latin typeface="Times New Roman" pitchFamily="18" charset="0"/>
              </a:rPr>
              <a:t>8255</a:t>
            </a:r>
            <a:r>
              <a:rPr lang="zh-CN" altLang="en-US" sz="2800" b="1">
                <a:latin typeface="Times New Roman" pitchFamily="18" charset="0"/>
              </a:rPr>
              <a:t>，</a:t>
            </a:r>
            <a:r>
              <a:rPr lang="en-US" altLang="zh-CN" sz="2800" b="1">
                <a:latin typeface="Times New Roman" pitchFamily="18" charset="0"/>
              </a:rPr>
              <a:t>C</a:t>
            </a:r>
            <a:r>
              <a:rPr lang="zh-CN" altLang="en-US" sz="2800" b="1">
                <a:latin typeface="Times New Roman" pitchFamily="18" charset="0"/>
              </a:rPr>
              <a:t>口输入</a:t>
            </a:r>
          </a:p>
          <a:p>
            <a:pPr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800" b="1">
                <a:latin typeface="宋体"/>
              </a:rPr>
              <a:t>…………</a:t>
            </a:r>
            <a:endParaRPr lang="en-US" altLang="zh-CN" sz="2800" b="1">
              <a:latin typeface="Courier New" pitchFamily="49" charset="0"/>
            </a:endParaRPr>
          </a:p>
          <a:p>
            <a:pPr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800" b="1">
                <a:latin typeface="Courier New" pitchFamily="49" charset="0"/>
              </a:rPr>
              <a:t>MOV DX,0F004H</a:t>
            </a:r>
            <a:endParaRPr lang="zh-CN" altLang="en-US" sz="2800" b="1">
              <a:latin typeface="Courier New" pitchFamily="49" charset="0"/>
            </a:endParaRPr>
          </a:p>
          <a:p>
            <a:pPr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800" b="1">
                <a:latin typeface="Courier New" pitchFamily="49" charset="0"/>
              </a:rPr>
              <a:t>IN  AL,DX	;</a:t>
            </a:r>
            <a:r>
              <a:rPr lang="zh-CN" altLang="en-US" sz="2800" b="1">
                <a:latin typeface="Times New Roman" pitchFamily="18" charset="0"/>
              </a:rPr>
              <a:t>从</a:t>
            </a:r>
            <a:r>
              <a:rPr lang="en-US" altLang="zh-CN" sz="2800" b="1">
                <a:latin typeface="Times New Roman" pitchFamily="18" charset="0"/>
              </a:rPr>
              <a:t>8255 C</a:t>
            </a:r>
            <a:r>
              <a:rPr lang="zh-CN" altLang="en-US" sz="2800" b="1">
                <a:latin typeface="Times New Roman" pitchFamily="18" charset="0"/>
              </a:rPr>
              <a:t>口读入</a:t>
            </a:r>
            <a:r>
              <a:rPr lang="en-US" altLang="zh-CN" sz="2800" b="1">
                <a:latin typeface="Times New Roman" pitchFamily="18" charset="0"/>
              </a:rPr>
              <a:t>8</a:t>
            </a:r>
            <a:r>
              <a:rPr lang="zh-CN" altLang="en-US" sz="2800" b="1">
                <a:latin typeface="Times New Roman" pitchFamily="18" charset="0"/>
              </a:rPr>
              <a:t>位数据</a:t>
            </a:r>
          </a:p>
        </p:txBody>
      </p:sp>
      <p:sp>
        <p:nvSpPr>
          <p:cNvPr id="1184772" name="AutoShape 4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740650" y="255588"/>
            <a:ext cx="1160463" cy="509587"/>
          </a:xfrm>
          <a:prstGeom prst="actionButtonBlank">
            <a:avLst/>
          </a:prstGeom>
          <a:ln>
            <a:headEnd/>
            <a:tailEnd type="none" w="med" len="lg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电路图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9FBF4D-A34A-4C21-AA58-C5EFF7ACB40B}" type="slidenum">
              <a:rPr lang="zh-CN" altLang="en-US"/>
              <a:pPr/>
              <a:t>12</a:t>
            </a:fld>
            <a:endParaRPr lang="en-US" altLang="zh-CN"/>
          </a:p>
        </p:txBody>
      </p:sp>
      <p:sp>
        <p:nvSpPr>
          <p:cNvPr id="1185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333375"/>
            <a:ext cx="8640762" cy="574675"/>
          </a:xfrm>
          <a:noFill/>
          <a:ln/>
        </p:spPr>
        <p:txBody>
          <a:bodyPr anchor="t"/>
          <a:lstStyle/>
          <a:p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【</a:t>
            </a:r>
            <a:r>
              <a:rPr lang="zh-CN" altLang="en-US" sz="2800" b="1">
                <a:solidFill>
                  <a:schemeClr val="bg2"/>
                </a:solidFill>
                <a:ea typeface="黑体" pitchFamily="2" charset="-122"/>
              </a:rPr>
              <a:t>例</a:t>
            </a:r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8.2】16</a:t>
            </a:r>
            <a:r>
              <a:rPr lang="zh-CN" altLang="en-US" sz="2800" b="1">
                <a:solidFill>
                  <a:schemeClr val="bg2"/>
                </a:solidFill>
                <a:ea typeface="黑体" pitchFamily="2" charset="-122"/>
              </a:rPr>
              <a:t>位</a:t>
            </a:r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ISA</a:t>
            </a:r>
            <a:r>
              <a:rPr lang="zh-CN" altLang="en-US" sz="2800" b="1">
                <a:solidFill>
                  <a:schemeClr val="bg2"/>
                </a:solidFill>
                <a:ea typeface="黑体" pitchFamily="2" charset="-122"/>
              </a:rPr>
              <a:t>总线接口</a:t>
            </a:r>
            <a:endParaRPr lang="en-US" altLang="zh-CN" sz="2800" b="1">
              <a:solidFill>
                <a:schemeClr val="bg2"/>
              </a:solidFill>
              <a:ea typeface="黑体" pitchFamily="2" charset="-122"/>
            </a:endParaRPr>
          </a:p>
        </p:txBody>
      </p:sp>
      <p:sp>
        <p:nvSpPr>
          <p:cNvPr id="1185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2413" y="981075"/>
            <a:ext cx="8856662" cy="5616575"/>
          </a:xfrm>
        </p:spPr>
        <p:txBody>
          <a:bodyPr/>
          <a:lstStyle/>
          <a:p>
            <a:pPr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800" b="1">
                <a:latin typeface="Times New Roman" pitchFamily="18" charset="0"/>
              </a:rPr>
              <a:t>从</a:t>
            </a:r>
            <a:r>
              <a:rPr lang="en-US" altLang="zh-CN" sz="2800" b="1">
                <a:latin typeface="Times New Roman" pitchFamily="18" charset="0"/>
              </a:rPr>
              <a:t>I/O</a:t>
            </a:r>
            <a:r>
              <a:rPr lang="zh-CN" altLang="en-US" sz="2800" b="1">
                <a:latin typeface="Times New Roman" pitchFamily="18" charset="0"/>
              </a:rPr>
              <a:t>端口（</a:t>
            </a:r>
            <a:r>
              <a:rPr lang="en-US" altLang="zh-CN" sz="2800" b="1">
                <a:latin typeface="Times New Roman" pitchFamily="18" charset="0"/>
              </a:rPr>
              <a:t>U1</a:t>
            </a:r>
            <a:r>
              <a:rPr lang="zh-CN" altLang="en-US" sz="2800" b="1">
                <a:latin typeface="Times New Roman" pitchFamily="18" charset="0"/>
              </a:rPr>
              <a:t>、</a:t>
            </a:r>
            <a:r>
              <a:rPr lang="en-US" altLang="zh-CN" sz="2800" b="1">
                <a:latin typeface="Times New Roman" pitchFamily="18" charset="0"/>
              </a:rPr>
              <a:t>U2</a:t>
            </a:r>
            <a:r>
              <a:rPr lang="zh-CN" altLang="en-US" sz="2800" b="1">
                <a:latin typeface="Times New Roman" pitchFamily="18" charset="0"/>
              </a:rPr>
              <a:t>的</a:t>
            </a:r>
            <a:r>
              <a:rPr lang="en-US" altLang="zh-CN" sz="2800" b="1">
                <a:latin typeface="Times New Roman" pitchFamily="18" charset="0"/>
              </a:rPr>
              <a:t>A</a:t>
            </a:r>
            <a:r>
              <a:rPr lang="zh-CN" altLang="en-US" sz="2800" b="1">
                <a:latin typeface="Times New Roman" pitchFamily="18" charset="0"/>
              </a:rPr>
              <a:t>口）输出</a:t>
            </a:r>
            <a:r>
              <a:rPr lang="en-US" altLang="zh-CN" sz="2800" b="1">
                <a:solidFill>
                  <a:srgbClr val="CC0099"/>
                </a:solidFill>
              </a:rPr>
              <a:t>16</a:t>
            </a:r>
            <a:r>
              <a:rPr lang="zh-CN" altLang="en-US" sz="2800" b="1">
                <a:solidFill>
                  <a:srgbClr val="CC0099"/>
                </a:solidFill>
              </a:rPr>
              <a:t>位数据</a:t>
            </a:r>
            <a:r>
              <a:rPr lang="zh-CN" altLang="en-US" sz="2800" b="1">
                <a:latin typeface="Times New Roman" pitchFamily="18" charset="0"/>
              </a:rPr>
              <a:t>：</a:t>
            </a:r>
          </a:p>
          <a:p>
            <a:pPr>
              <a:spcBef>
                <a:spcPct val="0"/>
              </a:spcBef>
              <a:buFont typeface="Wingdings" pitchFamily="2" charset="2"/>
              <a:buNone/>
            </a:pPr>
            <a:endParaRPr lang="en-US" altLang="zh-CN" sz="2800" b="1">
              <a:latin typeface="Courier New" pitchFamily="49" charset="0"/>
            </a:endParaRPr>
          </a:p>
          <a:p>
            <a:pPr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800" b="1">
                <a:latin typeface="Courier New" pitchFamily="49" charset="0"/>
              </a:rPr>
              <a:t>MOV DX,</a:t>
            </a:r>
            <a:r>
              <a:rPr lang="en-US" altLang="zh-CN" sz="2800" b="1">
                <a:solidFill>
                  <a:srgbClr val="FF0000"/>
                </a:solidFill>
                <a:latin typeface="Courier New" pitchFamily="49" charset="0"/>
              </a:rPr>
              <a:t>0F006</a:t>
            </a:r>
            <a:r>
              <a:rPr lang="en-US" altLang="zh-CN" sz="2800" b="1">
                <a:latin typeface="Courier New" pitchFamily="49" charset="0"/>
              </a:rPr>
              <a:t>H</a:t>
            </a:r>
          </a:p>
          <a:p>
            <a:pPr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800" b="1">
                <a:latin typeface="Courier New" pitchFamily="49" charset="0"/>
              </a:rPr>
              <a:t>MOV AL,89H  </a:t>
            </a:r>
          </a:p>
          <a:p>
            <a:pPr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800" b="1">
                <a:latin typeface="Courier New" pitchFamily="49" charset="0"/>
              </a:rPr>
              <a:t>OUT DX,AL     ;</a:t>
            </a:r>
            <a:r>
              <a:rPr lang="zh-CN" altLang="en-US" sz="2800" b="1">
                <a:latin typeface="Times New Roman" pitchFamily="18" charset="0"/>
              </a:rPr>
              <a:t>初始化</a:t>
            </a:r>
            <a:r>
              <a:rPr lang="en-US" altLang="zh-CN" sz="2800" b="1">
                <a:solidFill>
                  <a:srgbClr val="FF0000"/>
                </a:solidFill>
                <a:latin typeface="Times New Roman" pitchFamily="18" charset="0"/>
              </a:rPr>
              <a:t>U1</a:t>
            </a:r>
            <a:r>
              <a:rPr lang="zh-CN" altLang="en-US" sz="2800" b="1">
                <a:latin typeface="Times New Roman" pitchFamily="18" charset="0"/>
              </a:rPr>
              <a:t>，</a:t>
            </a:r>
            <a:r>
              <a:rPr lang="en-US" altLang="zh-CN" sz="2800" b="1">
                <a:latin typeface="Times New Roman" pitchFamily="18" charset="0"/>
              </a:rPr>
              <a:t>A</a:t>
            </a:r>
            <a:r>
              <a:rPr lang="zh-CN" altLang="en-US" sz="2800" b="1">
                <a:latin typeface="Times New Roman" pitchFamily="18" charset="0"/>
              </a:rPr>
              <a:t>口方式</a:t>
            </a:r>
            <a:r>
              <a:rPr lang="en-US" altLang="zh-CN" sz="2800" b="1">
                <a:latin typeface="Times New Roman" pitchFamily="18" charset="0"/>
              </a:rPr>
              <a:t>0</a:t>
            </a:r>
            <a:r>
              <a:rPr lang="zh-CN" altLang="en-US" sz="2800" b="1">
                <a:latin typeface="Times New Roman" pitchFamily="18" charset="0"/>
              </a:rPr>
              <a:t>，输出</a:t>
            </a:r>
          </a:p>
          <a:p>
            <a:pPr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800" b="1">
                <a:latin typeface="Courier New" pitchFamily="49" charset="0"/>
              </a:rPr>
              <a:t>MOV DX,</a:t>
            </a:r>
            <a:r>
              <a:rPr lang="en-US" altLang="zh-CN" sz="2800" b="1">
                <a:solidFill>
                  <a:srgbClr val="FF0000"/>
                </a:solidFill>
                <a:latin typeface="Courier New" pitchFamily="49" charset="0"/>
              </a:rPr>
              <a:t>0F007</a:t>
            </a:r>
            <a:r>
              <a:rPr lang="en-US" altLang="zh-CN" sz="2800" b="1">
                <a:latin typeface="Courier New" pitchFamily="49" charset="0"/>
              </a:rPr>
              <a:t>H</a:t>
            </a:r>
          </a:p>
          <a:p>
            <a:pPr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800" b="1">
                <a:latin typeface="Courier New" pitchFamily="49" charset="0"/>
              </a:rPr>
              <a:t>MOV AL,89H  </a:t>
            </a:r>
          </a:p>
          <a:p>
            <a:pPr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800" b="1">
                <a:latin typeface="Courier New" pitchFamily="49" charset="0"/>
              </a:rPr>
              <a:t>OUT DX,AL     ;</a:t>
            </a:r>
            <a:r>
              <a:rPr lang="zh-CN" altLang="en-US" sz="2800" b="1">
                <a:latin typeface="Times New Roman" pitchFamily="18" charset="0"/>
              </a:rPr>
              <a:t>初始化</a:t>
            </a:r>
            <a:r>
              <a:rPr lang="en-US" altLang="zh-CN" sz="2800" b="1">
                <a:solidFill>
                  <a:srgbClr val="FF0000"/>
                </a:solidFill>
                <a:latin typeface="Times New Roman" pitchFamily="18" charset="0"/>
              </a:rPr>
              <a:t>U2</a:t>
            </a:r>
            <a:r>
              <a:rPr lang="zh-CN" altLang="en-US" sz="2800" b="1">
                <a:latin typeface="Times New Roman" pitchFamily="18" charset="0"/>
              </a:rPr>
              <a:t>，</a:t>
            </a:r>
            <a:r>
              <a:rPr lang="en-US" altLang="zh-CN" sz="2800" b="1">
                <a:latin typeface="Times New Roman" pitchFamily="18" charset="0"/>
              </a:rPr>
              <a:t>A</a:t>
            </a:r>
            <a:r>
              <a:rPr lang="zh-CN" altLang="en-US" sz="2800" b="1">
                <a:latin typeface="Times New Roman" pitchFamily="18" charset="0"/>
              </a:rPr>
              <a:t>口方式</a:t>
            </a:r>
            <a:r>
              <a:rPr lang="en-US" altLang="zh-CN" sz="2800" b="1">
                <a:latin typeface="Times New Roman" pitchFamily="18" charset="0"/>
              </a:rPr>
              <a:t>0</a:t>
            </a:r>
            <a:r>
              <a:rPr lang="zh-CN" altLang="en-US" sz="2800" b="1">
                <a:latin typeface="Times New Roman" pitchFamily="18" charset="0"/>
              </a:rPr>
              <a:t>，输出</a:t>
            </a:r>
          </a:p>
          <a:p>
            <a:pPr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800" b="1">
                <a:latin typeface="宋体"/>
              </a:rPr>
              <a:t>…………</a:t>
            </a:r>
            <a:endParaRPr lang="en-US" altLang="zh-CN" sz="2800" b="1">
              <a:latin typeface="Courier New" pitchFamily="49" charset="0"/>
            </a:endParaRPr>
          </a:p>
          <a:p>
            <a:pPr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800" b="1">
                <a:latin typeface="Courier New" pitchFamily="49" charset="0"/>
              </a:rPr>
              <a:t>MOV DX,</a:t>
            </a:r>
            <a:r>
              <a:rPr lang="en-US" altLang="zh-CN" sz="2800" b="1">
                <a:solidFill>
                  <a:srgbClr val="FF0066"/>
                </a:solidFill>
                <a:latin typeface="Courier New" pitchFamily="49" charset="0"/>
              </a:rPr>
              <a:t>0F000</a:t>
            </a:r>
            <a:r>
              <a:rPr lang="en-US" altLang="zh-CN" sz="2800" b="1">
                <a:latin typeface="Courier New" pitchFamily="49" charset="0"/>
              </a:rPr>
              <a:t>H</a:t>
            </a:r>
          </a:p>
          <a:p>
            <a:pPr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800" b="1">
                <a:latin typeface="Courier New" pitchFamily="49" charset="0"/>
              </a:rPr>
              <a:t>MOV AX,5555H </a:t>
            </a:r>
          </a:p>
          <a:p>
            <a:pPr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800" b="1">
                <a:latin typeface="Courier New" pitchFamily="49" charset="0"/>
              </a:rPr>
              <a:t>OUT DX,AX     ;</a:t>
            </a:r>
            <a:r>
              <a:rPr lang="en-US" altLang="zh-CN" sz="2800" b="1">
                <a:solidFill>
                  <a:srgbClr val="FF0066"/>
                </a:solidFill>
                <a:latin typeface="Times New Roman" pitchFamily="18" charset="0"/>
              </a:rPr>
              <a:t>16</a:t>
            </a:r>
            <a:r>
              <a:rPr lang="zh-CN" altLang="en-US" sz="2800" b="1">
                <a:solidFill>
                  <a:srgbClr val="FF0066"/>
                </a:solidFill>
                <a:latin typeface="Times New Roman" pitchFamily="18" charset="0"/>
              </a:rPr>
              <a:t>位数据</a:t>
            </a:r>
            <a:r>
              <a:rPr lang="zh-CN" altLang="en-US" sz="2800" b="1">
                <a:latin typeface="Times New Roman" pitchFamily="18" charset="0"/>
              </a:rPr>
              <a:t>从</a:t>
            </a:r>
            <a:r>
              <a:rPr lang="en-US" altLang="zh-CN" sz="2800" b="1">
                <a:latin typeface="Times New Roman" pitchFamily="18" charset="0"/>
              </a:rPr>
              <a:t>U1</a:t>
            </a:r>
            <a:r>
              <a:rPr lang="zh-CN" altLang="en-US" sz="2800" b="1">
                <a:latin typeface="Times New Roman" pitchFamily="18" charset="0"/>
              </a:rPr>
              <a:t>和</a:t>
            </a:r>
            <a:r>
              <a:rPr lang="en-US" altLang="zh-CN" sz="2800" b="1">
                <a:latin typeface="Times New Roman" pitchFamily="18" charset="0"/>
              </a:rPr>
              <a:t>U2</a:t>
            </a:r>
            <a:r>
              <a:rPr lang="zh-CN" altLang="en-US" sz="2800" b="1">
                <a:latin typeface="Times New Roman" pitchFamily="18" charset="0"/>
              </a:rPr>
              <a:t>的</a:t>
            </a:r>
            <a:r>
              <a:rPr lang="en-US" altLang="zh-CN" sz="2800" b="1">
                <a:latin typeface="Times New Roman" pitchFamily="18" charset="0"/>
              </a:rPr>
              <a:t>A</a:t>
            </a:r>
            <a:r>
              <a:rPr lang="zh-CN" altLang="en-US" sz="2800" b="1">
                <a:latin typeface="Times New Roman" pitchFamily="18" charset="0"/>
              </a:rPr>
              <a:t>口同时送出</a:t>
            </a:r>
            <a:r>
              <a:rPr lang="zh-CN" altLang="en-US" sz="2800" b="1">
                <a:latin typeface="Courier New" pitchFamily="49" charset="0"/>
              </a:rPr>
              <a:t> </a:t>
            </a:r>
          </a:p>
        </p:txBody>
      </p:sp>
      <p:sp>
        <p:nvSpPr>
          <p:cNvPr id="1185796" name="AutoShape 4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740650" y="255588"/>
            <a:ext cx="1160463" cy="509587"/>
          </a:xfrm>
          <a:prstGeom prst="actionButtonBlank">
            <a:avLst/>
          </a:prstGeom>
          <a:ln>
            <a:headEnd/>
            <a:tailEnd type="none" w="med" len="lg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</a:rPr>
              <a:t>电路图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407DF18-F323-4548-8819-D87182C908E6}" type="slidenum">
              <a:rPr lang="zh-CN" altLang="en-US"/>
              <a:pPr/>
              <a:t>13</a:t>
            </a:fld>
            <a:endParaRPr lang="en-US" altLang="zh-CN"/>
          </a:p>
        </p:txBody>
      </p:sp>
      <p:sp>
        <p:nvSpPr>
          <p:cNvPr id="1186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333375"/>
            <a:ext cx="8640762" cy="574675"/>
          </a:xfrm>
          <a:noFill/>
          <a:ln/>
        </p:spPr>
        <p:txBody>
          <a:bodyPr anchor="t"/>
          <a:lstStyle/>
          <a:p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【</a:t>
            </a:r>
            <a:r>
              <a:rPr lang="zh-CN" altLang="en-US" sz="2800" b="1">
                <a:solidFill>
                  <a:schemeClr val="bg2"/>
                </a:solidFill>
                <a:ea typeface="黑体" pitchFamily="2" charset="-122"/>
              </a:rPr>
              <a:t>例</a:t>
            </a:r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8.2】16</a:t>
            </a:r>
            <a:r>
              <a:rPr lang="zh-CN" altLang="en-US" sz="2800" b="1">
                <a:solidFill>
                  <a:schemeClr val="bg2"/>
                </a:solidFill>
                <a:ea typeface="黑体" pitchFamily="2" charset="-122"/>
              </a:rPr>
              <a:t>位</a:t>
            </a:r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ISA</a:t>
            </a:r>
            <a:r>
              <a:rPr lang="zh-CN" altLang="en-US" sz="2800" b="1">
                <a:solidFill>
                  <a:schemeClr val="bg2"/>
                </a:solidFill>
                <a:ea typeface="黑体" pitchFamily="2" charset="-122"/>
              </a:rPr>
              <a:t>总线接口</a:t>
            </a:r>
            <a:endParaRPr lang="en-US" altLang="zh-CN" sz="2800" b="1">
              <a:solidFill>
                <a:schemeClr val="bg2"/>
              </a:solidFill>
              <a:ea typeface="黑体" pitchFamily="2" charset="-122"/>
            </a:endParaRPr>
          </a:p>
        </p:txBody>
      </p:sp>
      <p:sp>
        <p:nvSpPr>
          <p:cNvPr id="1186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865188"/>
            <a:ext cx="8856662" cy="5732462"/>
          </a:xfrm>
        </p:spPr>
        <p:txBody>
          <a:bodyPr/>
          <a:lstStyle/>
          <a:p>
            <a:pPr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800" b="1">
                <a:latin typeface="Times New Roman" pitchFamily="18" charset="0"/>
              </a:rPr>
              <a:t>从</a:t>
            </a:r>
            <a:r>
              <a:rPr lang="en-US" altLang="zh-CN" sz="2800" b="1">
                <a:latin typeface="Times New Roman" pitchFamily="18" charset="0"/>
              </a:rPr>
              <a:t>I/O</a:t>
            </a:r>
            <a:r>
              <a:rPr lang="zh-CN" altLang="en-US" sz="2800" b="1">
                <a:latin typeface="Times New Roman" pitchFamily="18" charset="0"/>
              </a:rPr>
              <a:t>端口</a:t>
            </a:r>
            <a:r>
              <a:rPr lang="en-US" altLang="zh-CN" sz="2800" b="1">
                <a:latin typeface="宋体" pitchFamily="2" charset="-122"/>
              </a:rPr>
              <a:t>(</a:t>
            </a:r>
            <a:r>
              <a:rPr lang="en-US" altLang="zh-CN" sz="2800" b="1">
                <a:latin typeface="Times New Roman" pitchFamily="18" charset="0"/>
              </a:rPr>
              <a:t>U1</a:t>
            </a:r>
            <a:r>
              <a:rPr lang="zh-CN" altLang="en-US" sz="2800" b="1">
                <a:latin typeface="Times New Roman" pitchFamily="18" charset="0"/>
              </a:rPr>
              <a:t>、</a:t>
            </a:r>
            <a:r>
              <a:rPr lang="en-US" altLang="zh-CN" sz="2800" b="1">
                <a:latin typeface="Times New Roman" pitchFamily="18" charset="0"/>
              </a:rPr>
              <a:t>U2</a:t>
            </a:r>
            <a:r>
              <a:rPr lang="zh-CN" altLang="en-US" sz="2800" b="1">
                <a:latin typeface="Times New Roman" pitchFamily="18" charset="0"/>
              </a:rPr>
              <a:t>的</a:t>
            </a:r>
            <a:r>
              <a:rPr lang="en-US" altLang="zh-CN" sz="2800" b="1">
                <a:latin typeface="Times New Roman" pitchFamily="18" charset="0"/>
              </a:rPr>
              <a:t>A</a:t>
            </a:r>
            <a:r>
              <a:rPr lang="zh-CN" altLang="en-US" sz="2800" b="1">
                <a:latin typeface="Times New Roman" pitchFamily="18" charset="0"/>
              </a:rPr>
              <a:t>口、</a:t>
            </a:r>
            <a:r>
              <a:rPr lang="en-US" altLang="zh-CN" sz="2800" b="1">
                <a:latin typeface="Times New Roman" pitchFamily="18" charset="0"/>
              </a:rPr>
              <a:t>B</a:t>
            </a:r>
            <a:r>
              <a:rPr lang="zh-CN" altLang="en-US" sz="2800" b="1">
                <a:latin typeface="Times New Roman" pitchFamily="18" charset="0"/>
              </a:rPr>
              <a:t>口</a:t>
            </a:r>
            <a:r>
              <a:rPr lang="en-US" altLang="zh-CN" sz="2800" b="1">
                <a:latin typeface="宋体" pitchFamily="2" charset="-122"/>
              </a:rPr>
              <a:t>)</a:t>
            </a:r>
            <a:r>
              <a:rPr lang="zh-CN" altLang="en-US" sz="2800" b="1">
                <a:latin typeface="Times New Roman" pitchFamily="18" charset="0"/>
              </a:rPr>
              <a:t>输出</a:t>
            </a:r>
            <a:r>
              <a:rPr lang="en-US" altLang="zh-CN" sz="2800" b="1">
                <a:solidFill>
                  <a:srgbClr val="CC0099"/>
                </a:solidFill>
              </a:rPr>
              <a:t>32</a:t>
            </a:r>
            <a:r>
              <a:rPr lang="zh-CN" altLang="en-US" sz="2800" b="1">
                <a:solidFill>
                  <a:srgbClr val="CC0099"/>
                </a:solidFill>
              </a:rPr>
              <a:t>位数据</a:t>
            </a:r>
            <a:r>
              <a:rPr lang="zh-CN" altLang="en-US" sz="2800" b="1">
                <a:latin typeface="Times New Roman" pitchFamily="18" charset="0"/>
              </a:rPr>
              <a:t>：</a:t>
            </a:r>
          </a:p>
          <a:p>
            <a:pPr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</a:rPr>
              <a:t>高</a:t>
            </a:r>
            <a:r>
              <a:rPr lang="en-US" altLang="zh-CN" sz="2800" b="1">
                <a:solidFill>
                  <a:srgbClr val="0000FF"/>
                </a:solidFill>
                <a:latin typeface="Times New Roman" pitchFamily="18" charset="0"/>
              </a:rPr>
              <a:t>16</a:t>
            </a:r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</a:rPr>
              <a:t>位在</a:t>
            </a:r>
            <a:r>
              <a:rPr lang="en-US" altLang="zh-CN" sz="2800" b="1">
                <a:solidFill>
                  <a:srgbClr val="0000FF"/>
                </a:solidFill>
                <a:latin typeface="Times New Roman" pitchFamily="18" charset="0"/>
              </a:rPr>
              <a:t>IFOH</a:t>
            </a:r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</a:rPr>
              <a:t>存储单元中，低</a:t>
            </a:r>
            <a:r>
              <a:rPr lang="en-US" altLang="zh-CN" sz="2800" b="1">
                <a:solidFill>
                  <a:srgbClr val="0000FF"/>
                </a:solidFill>
                <a:latin typeface="Times New Roman" pitchFamily="18" charset="0"/>
              </a:rPr>
              <a:t>16</a:t>
            </a:r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</a:rPr>
              <a:t>位在</a:t>
            </a:r>
            <a:r>
              <a:rPr lang="en-US" altLang="zh-CN" sz="2800" b="1">
                <a:solidFill>
                  <a:srgbClr val="0000FF"/>
                </a:solidFill>
                <a:latin typeface="Times New Roman" pitchFamily="18" charset="0"/>
              </a:rPr>
              <a:t>IFOL</a:t>
            </a:r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</a:rPr>
              <a:t>存储单元中</a:t>
            </a:r>
          </a:p>
          <a:p>
            <a:pPr>
              <a:spcBef>
                <a:spcPct val="0"/>
              </a:spcBef>
              <a:buFont typeface="Wingdings" pitchFamily="2" charset="2"/>
              <a:buNone/>
            </a:pPr>
            <a:endParaRPr lang="en-US" altLang="zh-CN" sz="2800" b="1">
              <a:latin typeface="Courier New" pitchFamily="49" charset="0"/>
            </a:endParaRPr>
          </a:p>
          <a:p>
            <a:pPr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800" b="1">
                <a:latin typeface="Courier New" pitchFamily="49" charset="0"/>
              </a:rPr>
              <a:t>MOV DX,</a:t>
            </a:r>
            <a:r>
              <a:rPr lang="en-US" altLang="zh-CN" sz="2800" b="1">
                <a:solidFill>
                  <a:srgbClr val="FF0000"/>
                </a:solidFill>
                <a:latin typeface="Courier New" pitchFamily="49" charset="0"/>
              </a:rPr>
              <a:t>0F006</a:t>
            </a:r>
            <a:r>
              <a:rPr lang="en-US" altLang="zh-CN" sz="2800" b="1">
                <a:latin typeface="Courier New" pitchFamily="49" charset="0"/>
              </a:rPr>
              <a:t>H</a:t>
            </a:r>
          </a:p>
          <a:p>
            <a:pPr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800" b="1">
                <a:latin typeface="Courier New" pitchFamily="49" charset="0"/>
              </a:rPr>
              <a:t>MOV AX,</a:t>
            </a:r>
            <a:r>
              <a:rPr lang="en-US" altLang="zh-CN" sz="2800" b="1">
                <a:solidFill>
                  <a:srgbClr val="008000"/>
                </a:solidFill>
                <a:latin typeface="Courier New" pitchFamily="49" charset="0"/>
              </a:rPr>
              <a:t>8989</a:t>
            </a:r>
            <a:r>
              <a:rPr lang="en-US" altLang="zh-CN" sz="2800" b="1">
                <a:latin typeface="Courier New" pitchFamily="49" charset="0"/>
              </a:rPr>
              <a:t>H  </a:t>
            </a:r>
          </a:p>
          <a:p>
            <a:pPr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800" b="1">
                <a:latin typeface="Courier New" pitchFamily="49" charset="0"/>
              </a:rPr>
              <a:t>OUT DX,AX   ;</a:t>
            </a:r>
            <a:r>
              <a:rPr lang="zh-CN" altLang="en-US" sz="2800" b="1">
                <a:latin typeface="Times New Roman" pitchFamily="18" charset="0"/>
              </a:rPr>
              <a:t>初始化</a:t>
            </a:r>
            <a:r>
              <a:rPr lang="en-US" altLang="zh-CN" sz="2800" b="1">
                <a:solidFill>
                  <a:srgbClr val="FF0000"/>
                </a:solidFill>
                <a:latin typeface="Times New Roman" pitchFamily="18" charset="0"/>
              </a:rPr>
              <a:t>U1</a:t>
            </a:r>
            <a:r>
              <a:rPr lang="zh-CN" altLang="en-US" sz="2800" b="1">
                <a:solidFill>
                  <a:srgbClr val="FF0000"/>
                </a:solidFill>
                <a:latin typeface="Times New Roman" pitchFamily="18" charset="0"/>
              </a:rPr>
              <a:t>和</a:t>
            </a:r>
            <a:r>
              <a:rPr lang="en-US" altLang="zh-CN" sz="2800" b="1">
                <a:solidFill>
                  <a:srgbClr val="FF0000"/>
                </a:solidFill>
                <a:latin typeface="Times New Roman" pitchFamily="18" charset="0"/>
              </a:rPr>
              <a:t>U2</a:t>
            </a:r>
            <a:r>
              <a:rPr lang="zh-CN" altLang="en-US" sz="2800" b="1">
                <a:latin typeface="Times New Roman" pitchFamily="18" charset="0"/>
              </a:rPr>
              <a:t>，</a:t>
            </a:r>
            <a:r>
              <a:rPr lang="en-US" altLang="zh-CN" sz="2800" b="1">
                <a:latin typeface="Times New Roman" pitchFamily="18" charset="0"/>
              </a:rPr>
              <a:t>A</a:t>
            </a:r>
            <a:r>
              <a:rPr lang="zh-CN" altLang="en-US" sz="2800" b="1">
                <a:latin typeface="Times New Roman" pitchFamily="18" charset="0"/>
              </a:rPr>
              <a:t>、</a:t>
            </a:r>
            <a:r>
              <a:rPr lang="en-US" altLang="zh-CN" sz="2800" b="1">
                <a:latin typeface="Times New Roman" pitchFamily="18" charset="0"/>
              </a:rPr>
              <a:t>B</a:t>
            </a:r>
            <a:r>
              <a:rPr lang="zh-CN" altLang="en-US" sz="2800" b="1">
                <a:latin typeface="Times New Roman" pitchFamily="18" charset="0"/>
              </a:rPr>
              <a:t>口方式</a:t>
            </a:r>
            <a:r>
              <a:rPr lang="en-US" altLang="zh-CN" sz="2800" b="1">
                <a:latin typeface="Times New Roman" pitchFamily="18" charset="0"/>
              </a:rPr>
              <a:t>0</a:t>
            </a:r>
            <a:r>
              <a:rPr lang="zh-CN" altLang="en-US" sz="2800" b="1">
                <a:latin typeface="Times New Roman" pitchFamily="18" charset="0"/>
              </a:rPr>
              <a:t>，输出</a:t>
            </a:r>
          </a:p>
          <a:p>
            <a:pPr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800" b="1">
                <a:latin typeface="宋体"/>
              </a:rPr>
              <a:t>…………</a:t>
            </a:r>
            <a:endParaRPr lang="en-US" altLang="zh-CN" sz="2800" b="1">
              <a:latin typeface="Courier New" pitchFamily="49" charset="0"/>
            </a:endParaRPr>
          </a:p>
          <a:p>
            <a:pPr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800" b="1">
                <a:latin typeface="Courier New" pitchFamily="49" charset="0"/>
              </a:rPr>
              <a:t>MOV DX,</a:t>
            </a:r>
            <a:r>
              <a:rPr lang="en-US" altLang="zh-CN" sz="2800" b="1">
                <a:solidFill>
                  <a:srgbClr val="FF0000"/>
                </a:solidFill>
                <a:latin typeface="Courier New" pitchFamily="49" charset="0"/>
              </a:rPr>
              <a:t>0F000</a:t>
            </a:r>
            <a:r>
              <a:rPr lang="en-US" altLang="zh-CN" sz="2800" b="1">
                <a:latin typeface="Courier New" pitchFamily="49" charset="0"/>
              </a:rPr>
              <a:t>H</a:t>
            </a:r>
          </a:p>
          <a:p>
            <a:pPr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800" b="1">
                <a:latin typeface="Courier New" pitchFamily="49" charset="0"/>
              </a:rPr>
              <a:t>MOV AX,</a:t>
            </a:r>
            <a:r>
              <a:rPr lang="en-US" altLang="zh-CN" sz="2800" b="1">
                <a:solidFill>
                  <a:srgbClr val="008000"/>
                </a:solidFill>
                <a:latin typeface="Courier New" pitchFamily="49" charset="0"/>
              </a:rPr>
              <a:t>IFOL</a:t>
            </a:r>
            <a:r>
              <a:rPr lang="en-US" altLang="zh-CN" sz="2800" b="1">
                <a:latin typeface="Courier New" pitchFamily="49" charset="0"/>
              </a:rPr>
              <a:t> </a:t>
            </a:r>
          </a:p>
          <a:p>
            <a:pPr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800" b="1">
                <a:latin typeface="Courier New" pitchFamily="49" charset="0"/>
              </a:rPr>
              <a:t>OUT DX,AX   ;</a:t>
            </a:r>
            <a:r>
              <a:rPr lang="zh-CN" altLang="en-US" sz="2800" b="1">
                <a:latin typeface="Times New Roman" pitchFamily="18" charset="0"/>
              </a:rPr>
              <a:t>低</a:t>
            </a:r>
            <a:r>
              <a:rPr lang="en-US" altLang="zh-CN" sz="2800" b="1">
                <a:latin typeface="Times New Roman" pitchFamily="18" charset="0"/>
              </a:rPr>
              <a:t>16</a:t>
            </a:r>
            <a:r>
              <a:rPr lang="zh-CN" altLang="en-US" sz="2800" b="1">
                <a:latin typeface="Times New Roman" pitchFamily="18" charset="0"/>
              </a:rPr>
              <a:t>位数据从</a:t>
            </a:r>
            <a:r>
              <a:rPr lang="en-US" altLang="zh-CN" sz="2800" b="1">
                <a:latin typeface="Times New Roman" pitchFamily="18" charset="0"/>
              </a:rPr>
              <a:t>U1</a:t>
            </a:r>
            <a:r>
              <a:rPr lang="zh-CN" altLang="en-US" sz="2800" b="1">
                <a:latin typeface="Times New Roman" pitchFamily="18" charset="0"/>
              </a:rPr>
              <a:t>和</a:t>
            </a:r>
            <a:r>
              <a:rPr lang="en-US" altLang="zh-CN" sz="2800" b="1">
                <a:latin typeface="Times New Roman" pitchFamily="18" charset="0"/>
              </a:rPr>
              <a:t>U2</a:t>
            </a:r>
            <a:r>
              <a:rPr lang="zh-CN" altLang="en-US" sz="2800" b="1">
                <a:latin typeface="Times New Roman" pitchFamily="18" charset="0"/>
              </a:rPr>
              <a:t>的</a:t>
            </a:r>
            <a:r>
              <a:rPr lang="en-US" altLang="zh-CN" sz="2800" b="1">
                <a:solidFill>
                  <a:srgbClr val="FF0000"/>
                </a:solidFill>
                <a:latin typeface="Times New Roman" pitchFamily="18" charset="0"/>
              </a:rPr>
              <a:t>A</a:t>
            </a:r>
            <a:r>
              <a:rPr lang="zh-CN" altLang="en-US" sz="2800" b="1">
                <a:solidFill>
                  <a:srgbClr val="FF0000"/>
                </a:solidFill>
                <a:latin typeface="Times New Roman" pitchFamily="18" charset="0"/>
              </a:rPr>
              <a:t>口</a:t>
            </a:r>
            <a:r>
              <a:rPr lang="zh-CN" altLang="en-US" sz="2800" b="1">
                <a:latin typeface="Times New Roman" pitchFamily="18" charset="0"/>
              </a:rPr>
              <a:t>同时送出</a:t>
            </a:r>
          </a:p>
          <a:p>
            <a:pPr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800" b="1">
                <a:latin typeface="Courier New" pitchFamily="49" charset="0"/>
              </a:rPr>
              <a:t>MOV DX,</a:t>
            </a:r>
            <a:r>
              <a:rPr lang="en-US" altLang="zh-CN" sz="2800" b="1">
                <a:solidFill>
                  <a:srgbClr val="FF0000"/>
                </a:solidFill>
                <a:latin typeface="Courier New" pitchFamily="49" charset="0"/>
              </a:rPr>
              <a:t>0F002</a:t>
            </a:r>
            <a:r>
              <a:rPr lang="en-US" altLang="zh-CN" sz="2800" b="1">
                <a:latin typeface="Courier New" pitchFamily="49" charset="0"/>
              </a:rPr>
              <a:t>H</a:t>
            </a:r>
          </a:p>
          <a:p>
            <a:pPr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800" b="1">
                <a:latin typeface="Courier New" pitchFamily="49" charset="0"/>
              </a:rPr>
              <a:t>MOV AX,</a:t>
            </a:r>
            <a:r>
              <a:rPr lang="en-US" altLang="zh-CN" sz="2800" b="1">
                <a:solidFill>
                  <a:srgbClr val="008000"/>
                </a:solidFill>
                <a:latin typeface="Courier New" pitchFamily="49" charset="0"/>
              </a:rPr>
              <a:t>IFOH</a:t>
            </a:r>
            <a:r>
              <a:rPr lang="en-US" altLang="zh-CN" sz="2800" b="1">
                <a:latin typeface="Courier New" pitchFamily="49" charset="0"/>
              </a:rPr>
              <a:t> </a:t>
            </a:r>
          </a:p>
          <a:p>
            <a:pPr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800" b="1">
                <a:latin typeface="Courier New" pitchFamily="49" charset="0"/>
              </a:rPr>
              <a:t>OUT DX,AX   ;</a:t>
            </a:r>
            <a:r>
              <a:rPr lang="zh-CN" altLang="en-US" sz="2800" b="1">
                <a:latin typeface="Times New Roman" pitchFamily="18" charset="0"/>
              </a:rPr>
              <a:t>高</a:t>
            </a:r>
            <a:r>
              <a:rPr lang="en-US" altLang="zh-CN" sz="2800" b="1">
                <a:latin typeface="Times New Roman" pitchFamily="18" charset="0"/>
              </a:rPr>
              <a:t>16</a:t>
            </a:r>
            <a:r>
              <a:rPr lang="zh-CN" altLang="en-US" sz="2800" b="1">
                <a:latin typeface="Times New Roman" pitchFamily="18" charset="0"/>
              </a:rPr>
              <a:t>位数据从</a:t>
            </a:r>
            <a:r>
              <a:rPr lang="en-US" altLang="zh-CN" sz="2800" b="1">
                <a:latin typeface="Times New Roman" pitchFamily="18" charset="0"/>
              </a:rPr>
              <a:t>U1</a:t>
            </a:r>
            <a:r>
              <a:rPr lang="zh-CN" altLang="en-US" sz="2800" b="1">
                <a:latin typeface="Times New Roman" pitchFamily="18" charset="0"/>
              </a:rPr>
              <a:t>和</a:t>
            </a:r>
            <a:r>
              <a:rPr lang="en-US" altLang="zh-CN" sz="2800" b="1">
                <a:latin typeface="Times New Roman" pitchFamily="18" charset="0"/>
              </a:rPr>
              <a:t>U2</a:t>
            </a:r>
            <a:r>
              <a:rPr lang="zh-CN" altLang="en-US" sz="2800" b="1">
                <a:latin typeface="Times New Roman" pitchFamily="18" charset="0"/>
              </a:rPr>
              <a:t>的</a:t>
            </a:r>
            <a:r>
              <a:rPr lang="en-US" altLang="zh-CN" sz="2800" b="1">
                <a:solidFill>
                  <a:srgbClr val="FF0000"/>
                </a:solidFill>
                <a:latin typeface="Times New Roman" pitchFamily="18" charset="0"/>
              </a:rPr>
              <a:t>B</a:t>
            </a:r>
            <a:r>
              <a:rPr lang="zh-CN" altLang="en-US" sz="2800" b="1">
                <a:solidFill>
                  <a:srgbClr val="FF0000"/>
                </a:solidFill>
                <a:latin typeface="Times New Roman" pitchFamily="18" charset="0"/>
              </a:rPr>
              <a:t>口</a:t>
            </a:r>
            <a:r>
              <a:rPr lang="zh-CN" altLang="en-US" sz="2800" b="1">
                <a:latin typeface="Times New Roman" pitchFamily="18" charset="0"/>
              </a:rPr>
              <a:t>同时送出</a:t>
            </a:r>
            <a:r>
              <a:rPr lang="zh-CN" altLang="en-US" sz="2800" b="1">
                <a:latin typeface="Courier New" pitchFamily="49" charset="0"/>
              </a:rPr>
              <a:t> </a:t>
            </a:r>
          </a:p>
        </p:txBody>
      </p:sp>
      <p:sp>
        <p:nvSpPr>
          <p:cNvPr id="1186820" name="AutoShape 4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740650" y="255588"/>
            <a:ext cx="1160463" cy="509587"/>
          </a:xfrm>
          <a:prstGeom prst="actionButtonBlank">
            <a:avLst/>
          </a:prstGeom>
          <a:ln>
            <a:headEnd/>
            <a:tailEnd type="none" w="med" len="lg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电路图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2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116013" y="1700213"/>
            <a:ext cx="7883525" cy="2592387"/>
          </a:xfrm>
          <a:noFill/>
          <a:ln/>
        </p:spPr>
        <p:txBody>
          <a:bodyPr anchor="ctr"/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600">
                <a:solidFill>
                  <a:srgbClr val="FFFF00"/>
                </a:solidFill>
                <a:ea typeface="黑体" pitchFamily="2" charset="-122"/>
              </a:rPr>
              <a:t>微机原理及接口技术</a:t>
            </a:r>
            <a:endParaRPr lang="zh-CN" altLang="en-US" sz="4400">
              <a:solidFill>
                <a:srgbClr val="FFFF00"/>
              </a:solidFill>
              <a:ea typeface="黑体" pitchFamily="2" charset="-122"/>
            </a:endParaRP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>
                <a:solidFill>
                  <a:srgbClr val="FFFFFF"/>
                </a:solidFill>
                <a:ea typeface="黑体" pitchFamily="2" charset="-122"/>
              </a:rPr>
              <a:t>第</a:t>
            </a:r>
            <a:r>
              <a:rPr lang="en-US" altLang="zh-CN" sz="7200">
                <a:solidFill>
                  <a:srgbClr val="FFFFFF"/>
                </a:solidFill>
                <a:ea typeface="黑体" pitchFamily="2" charset="-122"/>
              </a:rPr>
              <a:t>8</a:t>
            </a:r>
            <a:r>
              <a:rPr lang="zh-CN" altLang="en-US" sz="4000">
                <a:solidFill>
                  <a:srgbClr val="FFFFFF"/>
                </a:solidFill>
                <a:ea typeface="黑体" pitchFamily="2" charset="-122"/>
              </a:rPr>
              <a:t>章  基于总线的</a:t>
            </a:r>
            <a:r>
              <a:rPr lang="en-US" altLang="zh-CN" sz="4000">
                <a:solidFill>
                  <a:srgbClr val="FFFFFF"/>
                </a:solidFill>
                <a:ea typeface="黑体" pitchFamily="2" charset="-122"/>
              </a:rPr>
              <a:t>I/O</a:t>
            </a:r>
            <a:r>
              <a:rPr lang="zh-CN" altLang="en-US" sz="4000">
                <a:solidFill>
                  <a:srgbClr val="FFFFFF"/>
                </a:solidFill>
                <a:ea typeface="黑体" pitchFamily="2" charset="-122"/>
              </a:rPr>
              <a:t>接口设计</a:t>
            </a:r>
            <a:endParaRPr lang="en-US" altLang="zh-CN" sz="4000">
              <a:solidFill>
                <a:srgbClr val="FFFFFF"/>
              </a:solidFill>
              <a:ea typeface="黑体" pitchFamily="2" charset="-122"/>
            </a:endParaRPr>
          </a:p>
        </p:txBody>
      </p:sp>
      <p:sp>
        <p:nvSpPr>
          <p:cNvPr id="1208323" name="Rectangle 3"/>
          <p:cNvSpPr>
            <a:spLocks noChangeArrowheads="1"/>
          </p:cNvSpPr>
          <p:nvPr/>
        </p:nvSpPr>
        <p:spPr bwMode="auto">
          <a:xfrm>
            <a:off x="1619250" y="4437063"/>
            <a:ext cx="7345363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CN" sz="3400">
                <a:latin typeface="Arial" charset="0"/>
              </a:rPr>
              <a:t>8.1  </a:t>
            </a:r>
            <a:r>
              <a:rPr lang="zh-CN" altLang="en-US" sz="3400">
                <a:latin typeface="Arial" charset="0"/>
                <a:ea typeface="楷体_GB2312" pitchFamily="49" charset="-122"/>
              </a:rPr>
              <a:t>基于</a:t>
            </a:r>
            <a:r>
              <a:rPr lang="en-US" altLang="zh-CN" sz="3400">
                <a:latin typeface="Arial" charset="0"/>
                <a:ea typeface="楷体_GB2312" pitchFamily="49" charset="-122"/>
              </a:rPr>
              <a:t>ISA</a:t>
            </a:r>
            <a:r>
              <a:rPr lang="zh-CN" altLang="en-US" sz="3400">
                <a:latin typeface="Arial" charset="0"/>
                <a:ea typeface="楷体_GB2312" pitchFamily="49" charset="-122"/>
              </a:rPr>
              <a:t>总线的</a:t>
            </a:r>
            <a:r>
              <a:rPr lang="en-US" altLang="zh-CN" sz="3400">
                <a:latin typeface="Arial" charset="0"/>
                <a:ea typeface="楷体_GB2312" pitchFamily="49" charset="-122"/>
              </a:rPr>
              <a:t>I/O</a:t>
            </a:r>
            <a:r>
              <a:rPr lang="zh-CN" altLang="en-US" sz="3400">
                <a:latin typeface="Arial" charset="0"/>
                <a:ea typeface="楷体_GB2312" pitchFamily="49" charset="-122"/>
              </a:rPr>
              <a:t>接口设计</a:t>
            </a:r>
            <a:endParaRPr lang="en-US" altLang="zh-CN" sz="3400">
              <a:latin typeface="Arial" charset="0"/>
              <a:ea typeface="楷体_GB2312" pitchFamily="49" charset="-122"/>
            </a:endParaRPr>
          </a:p>
        </p:txBody>
      </p:sp>
      <p:sp>
        <p:nvSpPr>
          <p:cNvPr id="1208324" name="Rectangle 4"/>
          <p:cNvSpPr>
            <a:spLocks noChangeArrowheads="1"/>
          </p:cNvSpPr>
          <p:nvPr/>
        </p:nvSpPr>
        <p:spPr bwMode="auto">
          <a:xfrm>
            <a:off x="1619250" y="5227638"/>
            <a:ext cx="7345363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CN" sz="3400">
                <a:solidFill>
                  <a:srgbClr val="CC0000"/>
                </a:solidFill>
                <a:latin typeface="Arial" charset="0"/>
                <a:ea typeface="黑体" pitchFamily="2" charset="-122"/>
              </a:rPr>
              <a:t>8.1.1  LED</a:t>
            </a:r>
            <a:r>
              <a:rPr lang="zh-CN" altLang="en-US" sz="3400">
                <a:solidFill>
                  <a:srgbClr val="CC0000"/>
                </a:solidFill>
                <a:latin typeface="Arial" charset="0"/>
                <a:ea typeface="黑体" pitchFamily="2" charset="-122"/>
              </a:rPr>
              <a:t>接口</a:t>
            </a:r>
          </a:p>
        </p:txBody>
      </p:sp>
      <p:pic>
        <p:nvPicPr>
          <p:cNvPr id="1208325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E7EAE2"/>
              </a:clrFrom>
              <a:clrTo>
                <a:srgbClr val="E7EAE2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63713" y="5157788"/>
            <a:ext cx="1674812" cy="16795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</p:pic>
      <p:pic>
        <p:nvPicPr>
          <p:cNvPr id="1208326" name="Picture 6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6F8F7"/>
              </a:clrFrom>
              <a:clrTo>
                <a:srgbClr val="F6F8F7">
                  <a:alpha val="0"/>
                </a:srgbClr>
              </a:clrTo>
            </a:clrChange>
          </a:blip>
          <a:srcRect l="5515" b="33580"/>
          <a:stretch>
            <a:fillRect/>
          </a:stretch>
        </p:blipFill>
        <p:spPr bwMode="auto">
          <a:xfrm>
            <a:off x="3348038" y="5005388"/>
            <a:ext cx="2592387" cy="180816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08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08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08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08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08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08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08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08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08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08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08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08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083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08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08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08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083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08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45319B-80FD-4584-8B28-88F20B685826}" type="slidenum">
              <a:rPr lang="zh-CN" altLang="en-US"/>
              <a:pPr/>
              <a:t>15</a:t>
            </a:fld>
            <a:endParaRPr lang="en-US" altLang="zh-CN"/>
          </a:p>
        </p:txBody>
      </p:sp>
      <p:sp>
        <p:nvSpPr>
          <p:cNvPr id="1122306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569325" cy="935038"/>
          </a:xfrm>
          <a:noFill/>
          <a:ln/>
        </p:spPr>
        <p:txBody>
          <a:bodyPr anchor="t"/>
          <a:lstStyle/>
          <a:p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8.1.1  LED</a:t>
            </a:r>
            <a:r>
              <a:rPr lang="zh-CN" altLang="en-US" sz="2800" b="1">
                <a:solidFill>
                  <a:schemeClr val="bg2"/>
                </a:solidFill>
                <a:ea typeface="黑体" pitchFamily="2" charset="-122"/>
              </a:rPr>
              <a:t>接口</a:t>
            </a:r>
            <a:br>
              <a:rPr lang="zh-CN" altLang="en-US" sz="2800" b="1">
                <a:solidFill>
                  <a:schemeClr val="bg2"/>
                </a:solidFill>
                <a:ea typeface="黑体" pitchFamily="2" charset="-122"/>
              </a:rPr>
            </a:br>
            <a:r>
              <a:rPr lang="zh-CN" altLang="en-US" sz="2800" b="1">
                <a:solidFill>
                  <a:srgbClr val="006600"/>
                </a:solidFill>
                <a:ea typeface="黑体" pitchFamily="2" charset="-122"/>
              </a:rPr>
              <a:t> </a:t>
            </a:r>
            <a:r>
              <a:rPr lang="zh-CN" altLang="en-US" sz="2800" b="1">
                <a:solidFill>
                  <a:srgbClr val="D60093"/>
                </a:solidFill>
                <a:ea typeface="黑体" pitchFamily="2" charset="-122"/>
              </a:rPr>
              <a:t>一、</a:t>
            </a:r>
            <a:r>
              <a:rPr lang="en-US" altLang="zh-CN" sz="2800" b="1">
                <a:solidFill>
                  <a:srgbClr val="D60093"/>
                </a:solidFill>
                <a:ea typeface="黑体" pitchFamily="2" charset="-122"/>
              </a:rPr>
              <a:t>LED</a:t>
            </a:r>
            <a:r>
              <a:rPr lang="zh-CN" altLang="en-US" sz="2800" b="1">
                <a:solidFill>
                  <a:srgbClr val="D60093"/>
                </a:solidFill>
                <a:ea typeface="黑体" pitchFamily="2" charset="-122"/>
              </a:rPr>
              <a:t>数码管</a:t>
            </a:r>
          </a:p>
        </p:txBody>
      </p:sp>
      <p:sp>
        <p:nvSpPr>
          <p:cNvPr id="1122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7450" y="1341438"/>
            <a:ext cx="7777163" cy="1150937"/>
          </a:xfrm>
        </p:spPr>
        <p:txBody>
          <a:bodyPr/>
          <a:lstStyle/>
          <a:p>
            <a:pPr marL="444500" indent="-444500">
              <a:spcAft>
                <a:spcPct val="10000"/>
              </a:spcAft>
              <a:buSzTx/>
              <a:buFont typeface="Wingdings" pitchFamily="2" charset="2"/>
              <a:buNone/>
            </a:pPr>
            <a:r>
              <a:rPr lang="zh-CN" altLang="en-US" sz="2800" b="1" dirty="0"/>
              <a:t>共阴 </a:t>
            </a:r>
            <a:r>
              <a:rPr lang="zh-CN" altLang="en-US" sz="2800" b="1" dirty="0">
                <a:latin typeface="+mn-ea"/>
              </a:rPr>
              <a:t>→</a:t>
            </a:r>
            <a:r>
              <a:rPr lang="zh-CN" altLang="en-US" sz="2800" b="1" dirty="0"/>
              <a:t> 动态</a:t>
            </a:r>
            <a:endParaRPr lang="zh-CN" altLang="en-US" sz="2400" b="1" dirty="0"/>
          </a:p>
          <a:p>
            <a:pPr marL="444500" indent="-444500">
              <a:spcAft>
                <a:spcPct val="10000"/>
              </a:spcAft>
              <a:buSzTx/>
              <a:buFont typeface="Wingdings" pitchFamily="2" charset="2"/>
              <a:buNone/>
            </a:pPr>
            <a:r>
              <a:rPr lang="zh-CN" altLang="en-US" sz="2800" b="1" dirty="0"/>
              <a:t>共阳 </a:t>
            </a:r>
            <a:r>
              <a:rPr lang="zh-CN" altLang="en-US" sz="2800" b="1" dirty="0">
                <a:latin typeface="+mn-ea"/>
              </a:rPr>
              <a:t>→</a:t>
            </a:r>
            <a:r>
              <a:rPr lang="zh-CN" altLang="en-US" sz="2800" b="1" dirty="0"/>
              <a:t> 静态</a:t>
            </a:r>
          </a:p>
        </p:txBody>
      </p:sp>
      <p:graphicFrame>
        <p:nvGraphicFramePr>
          <p:cNvPr id="1122308" name="Object 4"/>
          <p:cNvGraphicFramePr>
            <a:graphicFrameLocks noChangeAspect="1"/>
          </p:cNvGraphicFramePr>
          <p:nvPr/>
        </p:nvGraphicFramePr>
        <p:xfrm>
          <a:off x="466725" y="2349500"/>
          <a:ext cx="8153400" cy="387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2309" name="Visio" r:id="rId3" imgW="2906212" imgH="1381600" progId="Visio.Drawing.11">
                  <p:embed/>
                </p:oleObj>
              </mc:Choice>
              <mc:Fallback>
                <p:oleObj name="Visio" r:id="rId3" imgW="2906212" imgH="1381600" progId="Visio.Drawing.11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725" y="2349500"/>
                        <a:ext cx="8153400" cy="387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2309" name="Line 5"/>
          <p:cNvSpPr>
            <a:spLocks noChangeShapeType="1"/>
          </p:cNvSpPr>
          <p:nvPr/>
        </p:nvSpPr>
        <p:spPr bwMode="auto">
          <a:xfrm>
            <a:off x="7956550" y="3990975"/>
            <a:ext cx="0" cy="1008063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2310" name="Text Box 6"/>
          <p:cNvSpPr txBox="1">
            <a:spLocks noChangeArrowheads="1"/>
          </p:cNvSpPr>
          <p:nvPr/>
        </p:nvSpPr>
        <p:spPr bwMode="auto">
          <a:xfrm>
            <a:off x="7235825" y="3414713"/>
            <a:ext cx="1728788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</a:rPr>
              <a:t>10</a:t>
            </a:r>
            <a:r>
              <a:rPr lang="zh-CN" altLang="en-US">
                <a:solidFill>
                  <a:srgbClr val="FF0000"/>
                </a:solidFill>
              </a:rPr>
              <a:t>～</a:t>
            </a:r>
            <a:r>
              <a:rPr lang="en-US" altLang="zh-CN">
                <a:solidFill>
                  <a:srgbClr val="FF0000"/>
                </a:solidFill>
              </a:rPr>
              <a:t>20mA</a:t>
            </a:r>
          </a:p>
        </p:txBody>
      </p:sp>
      <p:sp>
        <p:nvSpPr>
          <p:cNvPr id="1122311" name="AutoShape 7"/>
          <p:cNvSpPr>
            <a:spLocks/>
          </p:cNvSpPr>
          <p:nvPr/>
        </p:nvSpPr>
        <p:spPr bwMode="auto">
          <a:xfrm>
            <a:off x="1042988" y="1412875"/>
            <a:ext cx="215900" cy="936625"/>
          </a:xfrm>
          <a:prstGeom prst="leftBrace">
            <a:avLst>
              <a:gd name="adj1" fmla="val 36152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122312" name="Text Box 8"/>
          <p:cNvSpPr txBox="1">
            <a:spLocks noChangeArrowheads="1"/>
          </p:cNvSpPr>
          <p:nvPr/>
        </p:nvSpPr>
        <p:spPr bwMode="auto">
          <a:xfrm>
            <a:off x="2627313" y="6078538"/>
            <a:ext cx="4419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000">
                <a:solidFill>
                  <a:schemeClr val="bg2"/>
                </a:solidFill>
              </a:rPr>
              <a:t>图</a:t>
            </a:r>
            <a:r>
              <a:rPr kumimoji="1" lang="en-US" altLang="zh-CN" sz="2000">
                <a:solidFill>
                  <a:schemeClr val="bg2"/>
                </a:solidFill>
              </a:rPr>
              <a:t>8.3   </a:t>
            </a:r>
            <a:r>
              <a:rPr kumimoji="1" lang="zh-CN" altLang="en-US" sz="2000">
                <a:solidFill>
                  <a:schemeClr val="bg2"/>
                </a:solidFill>
              </a:rPr>
              <a:t>共阳</a:t>
            </a:r>
            <a:r>
              <a:rPr kumimoji="1" lang="en-US" altLang="zh-CN" sz="2000">
                <a:solidFill>
                  <a:schemeClr val="bg2"/>
                </a:solidFill>
              </a:rPr>
              <a:t>LED</a:t>
            </a:r>
            <a:r>
              <a:rPr kumimoji="1" lang="zh-CN" altLang="en-US" sz="2000">
                <a:solidFill>
                  <a:schemeClr val="bg2"/>
                </a:solidFill>
              </a:rPr>
              <a:t>数码管的示意图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306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569325" cy="935038"/>
          </a:xfrm>
          <a:noFill/>
          <a:ln/>
        </p:spPr>
        <p:txBody>
          <a:bodyPr anchor="t"/>
          <a:lstStyle/>
          <a:p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8.1.1  LED</a:t>
            </a:r>
            <a:r>
              <a:rPr lang="zh-CN" altLang="en-US" sz="2800" b="1">
                <a:solidFill>
                  <a:schemeClr val="bg2"/>
                </a:solidFill>
                <a:ea typeface="黑体" pitchFamily="2" charset="-122"/>
              </a:rPr>
              <a:t>接口</a:t>
            </a:r>
            <a:br>
              <a:rPr lang="zh-CN" altLang="en-US" sz="2800" b="1">
                <a:solidFill>
                  <a:schemeClr val="bg2"/>
                </a:solidFill>
                <a:ea typeface="黑体" pitchFamily="2" charset="-122"/>
              </a:rPr>
            </a:br>
            <a:r>
              <a:rPr lang="zh-CN" altLang="en-US" sz="2800" b="1">
                <a:solidFill>
                  <a:srgbClr val="006600"/>
                </a:solidFill>
                <a:ea typeface="黑体" pitchFamily="2" charset="-122"/>
              </a:rPr>
              <a:t> </a:t>
            </a:r>
            <a:r>
              <a:rPr lang="zh-CN" altLang="en-US" sz="2800" b="1">
                <a:solidFill>
                  <a:srgbClr val="D60093"/>
                </a:solidFill>
                <a:ea typeface="黑体" pitchFamily="2" charset="-122"/>
              </a:rPr>
              <a:t>一、</a:t>
            </a:r>
            <a:r>
              <a:rPr lang="en-US" altLang="zh-CN" sz="2800" b="1">
                <a:solidFill>
                  <a:srgbClr val="D60093"/>
                </a:solidFill>
                <a:ea typeface="黑体" pitchFamily="2" charset="-122"/>
              </a:rPr>
              <a:t>LED</a:t>
            </a:r>
            <a:r>
              <a:rPr lang="zh-CN" altLang="en-US" sz="2800" b="1">
                <a:solidFill>
                  <a:srgbClr val="D60093"/>
                </a:solidFill>
                <a:ea typeface="黑体" pitchFamily="2" charset="-122"/>
              </a:rPr>
              <a:t>数码管</a:t>
            </a:r>
          </a:p>
        </p:txBody>
      </p:sp>
      <p:sp>
        <p:nvSpPr>
          <p:cNvPr id="712" name="Line 5"/>
          <p:cNvSpPr>
            <a:spLocks noChangeShapeType="1"/>
          </p:cNvSpPr>
          <p:nvPr/>
        </p:nvSpPr>
        <p:spPr bwMode="auto">
          <a:xfrm>
            <a:off x="7786710" y="4873608"/>
            <a:ext cx="0" cy="1008062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lg"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713" name="Text Box 6"/>
          <p:cNvSpPr txBox="1">
            <a:spLocks noChangeArrowheads="1"/>
          </p:cNvSpPr>
          <p:nvPr/>
        </p:nvSpPr>
        <p:spPr bwMode="auto">
          <a:xfrm>
            <a:off x="7507315" y="4395797"/>
            <a:ext cx="993775" cy="46196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10mA</a:t>
            </a:r>
          </a:p>
        </p:txBody>
      </p:sp>
      <p:grpSp>
        <p:nvGrpSpPr>
          <p:cNvPr id="714" name="组合 554"/>
          <p:cNvGrpSpPr>
            <a:grpSpLocks/>
          </p:cNvGrpSpPr>
          <p:nvPr/>
        </p:nvGrpSpPr>
        <p:grpSpPr bwMode="auto">
          <a:xfrm>
            <a:off x="2895600" y="3895708"/>
            <a:ext cx="4724400" cy="2595562"/>
            <a:chOff x="2895600" y="3348335"/>
            <a:chExt cx="4724400" cy="2595265"/>
          </a:xfrm>
        </p:grpSpPr>
        <p:grpSp>
          <p:nvGrpSpPr>
            <p:cNvPr id="715" name="组合 428"/>
            <p:cNvGrpSpPr>
              <a:grpSpLocks/>
            </p:cNvGrpSpPr>
            <p:nvPr/>
          </p:nvGrpSpPr>
          <p:grpSpPr bwMode="auto">
            <a:xfrm>
              <a:off x="2895600" y="4191201"/>
              <a:ext cx="477838" cy="761913"/>
              <a:chOff x="3429000" y="1676601"/>
              <a:chExt cx="477838" cy="761913"/>
            </a:xfrm>
          </p:grpSpPr>
          <p:cxnSp>
            <p:nvCxnSpPr>
              <p:cNvPr id="830" name="直接连接符 829"/>
              <p:cNvCxnSpPr/>
              <p:nvPr/>
            </p:nvCxnSpPr>
            <p:spPr>
              <a:xfrm rot="5400000" flipH="1" flipV="1">
                <a:off x="3467113" y="2324227"/>
                <a:ext cx="228574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1" name="直接连接符 830"/>
              <p:cNvCxnSpPr/>
              <p:nvPr/>
            </p:nvCxnSpPr>
            <p:spPr>
              <a:xfrm>
                <a:off x="3429000" y="1905175"/>
                <a:ext cx="304800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2" name="直接连接符 831"/>
              <p:cNvCxnSpPr/>
              <p:nvPr/>
            </p:nvCxnSpPr>
            <p:spPr>
              <a:xfrm rot="5400000">
                <a:off x="3505217" y="1981357"/>
                <a:ext cx="304765" cy="15240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3" name="直接连接符 832"/>
              <p:cNvCxnSpPr/>
              <p:nvPr/>
            </p:nvCxnSpPr>
            <p:spPr>
              <a:xfrm rot="16200000" flipV="1">
                <a:off x="3352817" y="1981357"/>
                <a:ext cx="304765" cy="15240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4" name="直接连接符 833"/>
              <p:cNvCxnSpPr/>
              <p:nvPr/>
            </p:nvCxnSpPr>
            <p:spPr>
              <a:xfrm>
                <a:off x="3429000" y="2209940"/>
                <a:ext cx="304800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5" name="直接连接符 834"/>
              <p:cNvCxnSpPr/>
              <p:nvPr/>
            </p:nvCxnSpPr>
            <p:spPr>
              <a:xfrm rot="5400000" flipH="1" flipV="1">
                <a:off x="3467113" y="1790888"/>
                <a:ext cx="228574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6" name="直接箭头连接符 835"/>
              <p:cNvCxnSpPr/>
              <p:nvPr/>
            </p:nvCxnSpPr>
            <p:spPr>
              <a:xfrm flipV="1">
                <a:off x="3754438" y="1936921"/>
                <a:ext cx="152400" cy="76191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7" name="直接箭头连接符 836"/>
              <p:cNvCxnSpPr/>
              <p:nvPr/>
            </p:nvCxnSpPr>
            <p:spPr>
              <a:xfrm flipV="1">
                <a:off x="3711575" y="2057557"/>
                <a:ext cx="152400" cy="76191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6" name="组合 533"/>
            <p:cNvGrpSpPr>
              <a:grpSpLocks/>
            </p:cNvGrpSpPr>
            <p:nvPr/>
          </p:nvGrpSpPr>
          <p:grpSpPr bwMode="auto">
            <a:xfrm>
              <a:off x="2971800" y="4038818"/>
              <a:ext cx="4267200" cy="152383"/>
              <a:chOff x="3505200" y="4953218"/>
              <a:chExt cx="4267200" cy="152383"/>
            </a:xfrm>
          </p:grpSpPr>
          <p:sp>
            <p:nvSpPr>
              <p:cNvPr id="822" name="椭圆 821"/>
              <p:cNvSpPr/>
              <p:nvPr/>
            </p:nvSpPr>
            <p:spPr>
              <a:xfrm>
                <a:off x="4038600" y="4953218"/>
                <a:ext cx="152400" cy="152383"/>
              </a:xfrm>
              <a:prstGeom prst="ellipse">
                <a:avLst/>
              </a:prstGeom>
              <a:no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n>
                    <a:solidFill>
                      <a:srgbClr val="000000"/>
                    </a:solidFill>
                  </a:ln>
                </a:endParaRPr>
              </a:p>
            </p:txBody>
          </p:sp>
          <p:sp>
            <p:nvSpPr>
              <p:cNvPr id="823" name="椭圆 822"/>
              <p:cNvSpPr/>
              <p:nvPr/>
            </p:nvSpPr>
            <p:spPr>
              <a:xfrm>
                <a:off x="3505200" y="4953218"/>
                <a:ext cx="152400" cy="152383"/>
              </a:xfrm>
              <a:prstGeom prst="ellipse">
                <a:avLst/>
              </a:prstGeom>
              <a:no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n>
                    <a:solidFill>
                      <a:srgbClr val="000000"/>
                    </a:solidFill>
                  </a:ln>
                </a:endParaRPr>
              </a:p>
            </p:txBody>
          </p:sp>
          <p:sp>
            <p:nvSpPr>
              <p:cNvPr id="824" name="椭圆 823"/>
              <p:cNvSpPr/>
              <p:nvPr/>
            </p:nvSpPr>
            <p:spPr>
              <a:xfrm>
                <a:off x="5257800" y="4953218"/>
                <a:ext cx="152400" cy="152383"/>
              </a:xfrm>
              <a:prstGeom prst="ellipse">
                <a:avLst/>
              </a:prstGeom>
              <a:no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n>
                    <a:solidFill>
                      <a:srgbClr val="000000"/>
                    </a:solidFill>
                  </a:ln>
                </a:endParaRPr>
              </a:p>
            </p:txBody>
          </p:sp>
          <p:sp>
            <p:nvSpPr>
              <p:cNvPr id="825" name="椭圆 824"/>
              <p:cNvSpPr/>
              <p:nvPr/>
            </p:nvSpPr>
            <p:spPr>
              <a:xfrm>
                <a:off x="4724400" y="4953218"/>
                <a:ext cx="152400" cy="152383"/>
              </a:xfrm>
              <a:prstGeom prst="ellipse">
                <a:avLst/>
              </a:prstGeom>
              <a:no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n>
                    <a:solidFill>
                      <a:srgbClr val="000000"/>
                    </a:solidFill>
                  </a:ln>
                </a:endParaRPr>
              </a:p>
            </p:txBody>
          </p:sp>
          <p:sp>
            <p:nvSpPr>
              <p:cNvPr id="826" name="椭圆 825"/>
              <p:cNvSpPr/>
              <p:nvPr/>
            </p:nvSpPr>
            <p:spPr>
              <a:xfrm>
                <a:off x="6324600" y="4953218"/>
                <a:ext cx="152400" cy="152383"/>
              </a:xfrm>
              <a:prstGeom prst="ellipse">
                <a:avLst/>
              </a:prstGeom>
              <a:no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n>
                    <a:solidFill>
                      <a:srgbClr val="000000"/>
                    </a:solidFill>
                  </a:ln>
                </a:endParaRPr>
              </a:p>
            </p:txBody>
          </p:sp>
          <p:sp>
            <p:nvSpPr>
              <p:cNvPr id="827" name="椭圆 826"/>
              <p:cNvSpPr/>
              <p:nvPr/>
            </p:nvSpPr>
            <p:spPr>
              <a:xfrm>
                <a:off x="5791200" y="4953218"/>
                <a:ext cx="152400" cy="152383"/>
              </a:xfrm>
              <a:prstGeom prst="ellipse">
                <a:avLst/>
              </a:prstGeom>
              <a:no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n>
                    <a:solidFill>
                      <a:srgbClr val="000000"/>
                    </a:solidFill>
                  </a:ln>
                </a:endParaRPr>
              </a:p>
            </p:txBody>
          </p:sp>
          <p:sp>
            <p:nvSpPr>
              <p:cNvPr id="828" name="椭圆 827"/>
              <p:cNvSpPr/>
              <p:nvPr/>
            </p:nvSpPr>
            <p:spPr>
              <a:xfrm>
                <a:off x="7620000" y="4953218"/>
                <a:ext cx="152400" cy="152383"/>
              </a:xfrm>
              <a:prstGeom prst="ellipse">
                <a:avLst/>
              </a:prstGeom>
              <a:no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n>
                    <a:solidFill>
                      <a:srgbClr val="000000"/>
                    </a:solidFill>
                  </a:ln>
                </a:endParaRPr>
              </a:p>
            </p:txBody>
          </p:sp>
          <p:sp>
            <p:nvSpPr>
              <p:cNvPr id="829" name="椭圆 828"/>
              <p:cNvSpPr/>
              <p:nvPr/>
            </p:nvSpPr>
            <p:spPr>
              <a:xfrm>
                <a:off x="7086600" y="4953218"/>
                <a:ext cx="152400" cy="152383"/>
              </a:xfrm>
              <a:prstGeom prst="ellipse">
                <a:avLst/>
              </a:prstGeom>
              <a:no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n>
                    <a:solidFill>
                      <a:srgbClr val="000000"/>
                    </a:solidFill>
                  </a:ln>
                </a:endParaRPr>
              </a:p>
            </p:txBody>
          </p:sp>
        </p:grpSp>
        <p:sp>
          <p:nvSpPr>
            <p:cNvPr id="717" name="TextBox 442"/>
            <p:cNvSpPr txBox="1">
              <a:spLocks noChangeArrowheads="1"/>
            </p:cNvSpPr>
            <p:nvPr/>
          </p:nvSpPr>
          <p:spPr bwMode="auto">
            <a:xfrm>
              <a:off x="3810000" y="5481935"/>
              <a:ext cx="3048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400" b="1">
                  <a:latin typeface="Times New Roman" pitchFamily="18" charset="0"/>
                  <a:cs typeface="Times New Roman" pitchFamily="18" charset="0"/>
                </a:rPr>
                <a:t>3</a:t>
              </a:r>
              <a:endParaRPr lang="zh-CN" altLang="en-US" sz="2400" b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8" name="TextBox 447"/>
            <p:cNvSpPr txBox="1">
              <a:spLocks noChangeArrowheads="1"/>
            </p:cNvSpPr>
            <p:nvPr/>
          </p:nvSpPr>
          <p:spPr bwMode="auto">
            <a:xfrm>
              <a:off x="6096000" y="5481935"/>
              <a:ext cx="3048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400" b="1">
                  <a:latin typeface="Times New Roman" pitchFamily="18" charset="0"/>
                  <a:cs typeface="Times New Roman" pitchFamily="18" charset="0"/>
                </a:rPr>
                <a:t>8</a:t>
              </a:r>
              <a:endParaRPr lang="zh-CN" altLang="en-US" sz="2400" b="1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719" name="组合 531"/>
            <p:cNvGrpSpPr>
              <a:grpSpLocks/>
            </p:cNvGrpSpPr>
            <p:nvPr/>
          </p:nvGrpSpPr>
          <p:grpSpPr bwMode="auto">
            <a:xfrm>
              <a:off x="2895600" y="3653135"/>
              <a:ext cx="4648200" cy="461665"/>
              <a:chOff x="3429000" y="5029200"/>
              <a:chExt cx="4648200" cy="461665"/>
            </a:xfrm>
          </p:grpSpPr>
          <p:sp>
            <p:nvSpPr>
              <p:cNvPr id="814" name="TextBox 440"/>
              <p:cNvSpPr txBox="1">
                <a:spLocks noChangeArrowheads="1"/>
              </p:cNvSpPr>
              <p:nvPr/>
            </p:nvSpPr>
            <p:spPr bwMode="auto">
              <a:xfrm>
                <a:off x="3429000" y="5029200"/>
                <a:ext cx="30480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400" b="1">
                    <a:latin typeface="Times New Roman" pitchFamily="18" charset="0"/>
                    <a:cs typeface="Times New Roman" pitchFamily="18" charset="0"/>
                  </a:rPr>
                  <a:t>1</a:t>
                </a:r>
                <a:endParaRPr lang="zh-CN" altLang="en-US" sz="2400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15" name="TextBox 441"/>
              <p:cNvSpPr txBox="1">
                <a:spLocks noChangeArrowheads="1"/>
              </p:cNvSpPr>
              <p:nvPr/>
            </p:nvSpPr>
            <p:spPr bwMode="auto">
              <a:xfrm>
                <a:off x="3962400" y="5029200"/>
                <a:ext cx="30480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400" b="1">
                    <a:latin typeface="Times New Roman" pitchFamily="18" charset="0"/>
                    <a:cs typeface="Times New Roman" pitchFamily="18" charset="0"/>
                  </a:rPr>
                  <a:t>2</a:t>
                </a:r>
                <a:endParaRPr lang="zh-CN" altLang="en-US" sz="2400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16" name="TextBox 443"/>
              <p:cNvSpPr txBox="1">
                <a:spLocks noChangeArrowheads="1"/>
              </p:cNvSpPr>
              <p:nvPr/>
            </p:nvSpPr>
            <p:spPr bwMode="auto">
              <a:xfrm>
                <a:off x="4648200" y="5029200"/>
                <a:ext cx="30480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400" b="1">
                    <a:latin typeface="Times New Roman" pitchFamily="18" charset="0"/>
                    <a:cs typeface="Times New Roman" pitchFamily="18" charset="0"/>
                  </a:rPr>
                  <a:t>4</a:t>
                </a:r>
                <a:endParaRPr lang="zh-CN" altLang="en-US" sz="2400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17" name="TextBox 444"/>
              <p:cNvSpPr txBox="1">
                <a:spLocks noChangeArrowheads="1"/>
              </p:cNvSpPr>
              <p:nvPr/>
            </p:nvSpPr>
            <p:spPr bwMode="auto">
              <a:xfrm>
                <a:off x="5181600" y="5029200"/>
                <a:ext cx="30480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400" b="1">
                    <a:latin typeface="Times New Roman" pitchFamily="18" charset="0"/>
                    <a:cs typeface="Times New Roman" pitchFamily="18" charset="0"/>
                  </a:rPr>
                  <a:t>5</a:t>
                </a:r>
                <a:endParaRPr lang="zh-CN" altLang="en-US" sz="2400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18" name="TextBox 445"/>
              <p:cNvSpPr txBox="1">
                <a:spLocks noChangeArrowheads="1"/>
              </p:cNvSpPr>
              <p:nvPr/>
            </p:nvSpPr>
            <p:spPr bwMode="auto">
              <a:xfrm>
                <a:off x="5715000" y="5029200"/>
                <a:ext cx="30480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400" b="1">
                    <a:latin typeface="Times New Roman" pitchFamily="18" charset="0"/>
                    <a:cs typeface="Times New Roman" pitchFamily="18" charset="0"/>
                  </a:rPr>
                  <a:t>6</a:t>
                </a:r>
                <a:endParaRPr lang="zh-CN" altLang="en-US" sz="2400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19" name="TextBox 446"/>
              <p:cNvSpPr txBox="1">
                <a:spLocks noChangeArrowheads="1"/>
              </p:cNvSpPr>
              <p:nvPr/>
            </p:nvSpPr>
            <p:spPr bwMode="auto">
              <a:xfrm>
                <a:off x="6248400" y="5029200"/>
                <a:ext cx="30480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400" b="1">
                    <a:latin typeface="Times New Roman" pitchFamily="18" charset="0"/>
                    <a:cs typeface="Times New Roman" pitchFamily="18" charset="0"/>
                  </a:rPr>
                  <a:t>7</a:t>
                </a:r>
                <a:endParaRPr lang="zh-CN" altLang="en-US" sz="2400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20" name="TextBox 448"/>
              <p:cNvSpPr txBox="1">
                <a:spLocks noChangeArrowheads="1"/>
              </p:cNvSpPr>
              <p:nvPr/>
            </p:nvSpPr>
            <p:spPr bwMode="auto">
              <a:xfrm>
                <a:off x="7010400" y="5029200"/>
                <a:ext cx="30480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400" b="1">
                    <a:latin typeface="Times New Roman" pitchFamily="18" charset="0"/>
                    <a:cs typeface="Times New Roman" pitchFamily="18" charset="0"/>
                  </a:rPr>
                  <a:t>9</a:t>
                </a:r>
                <a:endParaRPr lang="zh-CN" altLang="en-US" sz="2400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21" name="TextBox 449"/>
              <p:cNvSpPr txBox="1">
                <a:spLocks noChangeArrowheads="1"/>
              </p:cNvSpPr>
              <p:nvPr/>
            </p:nvSpPr>
            <p:spPr bwMode="auto">
              <a:xfrm>
                <a:off x="7467600" y="5029200"/>
                <a:ext cx="60960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400" b="1" dirty="0">
                    <a:latin typeface="Times New Roman" pitchFamily="18" charset="0"/>
                    <a:cs typeface="Times New Roman" pitchFamily="18" charset="0"/>
                  </a:rPr>
                  <a:t>10</a:t>
                </a:r>
                <a:endParaRPr lang="zh-CN" altLang="en-US" sz="24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720" name="组合 532"/>
            <p:cNvGrpSpPr>
              <a:grpSpLocks/>
            </p:cNvGrpSpPr>
            <p:nvPr/>
          </p:nvGrpSpPr>
          <p:grpSpPr bwMode="auto">
            <a:xfrm flipV="1">
              <a:off x="3048000" y="4953113"/>
              <a:ext cx="4114800" cy="609530"/>
              <a:chOff x="3581400" y="3581357"/>
              <a:chExt cx="4114800" cy="609530"/>
            </a:xfrm>
          </p:grpSpPr>
          <p:cxnSp>
            <p:nvCxnSpPr>
              <p:cNvPr id="793" name="直接连接符 792"/>
              <p:cNvCxnSpPr/>
              <p:nvPr/>
            </p:nvCxnSpPr>
            <p:spPr>
              <a:xfrm rot="5400000">
                <a:off x="3467113" y="4076600"/>
                <a:ext cx="228574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4" name="直接连接符 793"/>
              <p:cNvCxnSpPr/>
              <p:nvPr/>
            </p:nvCxnSpPr>
            <p:spPr>
              <a:xfrm rot="5400000">
                <a:off x="4000513" y="4076600"/>
                <a:ext cx="228574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5" name="直接连接符 794"/>
              <p:cNvCxnSpPr/>
              <p:nvPr/>
            </p:nvCxnSpPr>
            <p:spPr>
              <a:xfrm rot="5400000">
                <a:off x="4381513" y="3848026"/>
                <a:ext cx="228574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6" name="直接连接符 795"/>
              <p:cNvCxnSpPr/>
              <p:nvPr/>
            </p:nvCxnSpPr>
            <p:spPr>
              <a:xfrm rot="5400000">
                <a:off x="4686313" y="4076600"/>
                <a:ext cx="228574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7" name="直接连接符 796"/>
              <p:cNvCxnSpPr/>
              <p:nvPr/>
            </p:nvCxnSpPr>
            <p:spPr>
              <a:xfrm rot="5400000">
                <a:off x="5219713" y="4076600"/>
                <a:ext cx="228574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8" name="直接连接符 797"/>
              <p:cNvCxnSpPr/>
              <p:nvPr/>
            </p:nvCxnSpPr>
            <p:spPr>
              <a:xfrm rot="5400000">
                <a:off x="5753113" y="4076600"/>
                <a:ext cx="228574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9" name="直接连接符 798"/>
              <p:cNvCxnSpPr/>
              <p:nvPr/>
            </p:nvCxnSpPr>
            <p:spPr>
              <a:xfrm rot="5400000">
                <a:off x="6286513" y="4076600"/>
                <a:ext cx="228574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0" name="直接连接符 799"/>
              <p:cNvCxnSpPr/>
              <p:nvPr/>
            </p:nvCxnSpPr>
            <p:spPr>
              <a:xfrm rot="5400000">
                <a:off x="6667513" y="3848026"/>
                <a:ext cx="228574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1" name="直接连接符 800"/>
              <p:cNvCxnSpPr/>
              <p:nvPr/>
            </p:nvCxnSpPr>
            <p:spPr>
              <a:xfrm rot="5400000">
                <a:off x="7048513" y="4076600"/>
                <a:ext cx="228574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2" name="直接连接符 801"/>
              <p:cNvCxnSpPr/>
              <p:nvPr/>
            </p:nvCxnSpPr>
            <p:spPr>
              <a:xfrm rot="5400000">
                <a:off x="7581913" y="4076600"/>
                <a:ext cx="228574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3" name="直接连接符 802"/>
              <p:cNvCxnSpPr/>
              <p:nvPr/>
            </p:nvCxnSpPr>
            <p:spPr>
              <a:xfrm>
                <a:off x="3581400" y="3962313"/>
                <a:ext cx="4114800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4" name="椭圆 803"/>
              <p:cNvSpPr/>
              <p:nvPr/>
            </p:nvSpPr>
            <p:spPr>
              <a:xfrm>
                <a:off x="4419600" y="3581357"/>
                <a:ext cx="152400" cy="152383"/>
              </a:xfrm>
              <a:prstGeom prst="ellipse">
                <a:avLst/>
              </a:prstGeom>
              <a:no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n>
                    <a:solidFill>
                      <a:srgbClr val="000000"/>
                    </a:solidFill>
                  </a:ln>
                </a:endParaRPr>
              </a:p>
            </p:txBody>
          </p:sp>
          <p:sp>
            <p:nvSpPr>
              <p:cNvPr id="805" name="椭圆 804"/>
              <p:cNvSpPr/>
              <p:nvPr/>
            </p:nvSpPr>
            <p:spPr>
              <a:xfrm>
                <a:off x="6705600" y="3581357"/>
                <a:ext cx="152400" cy="152383"/>
              </a:xfrm>
              <a:prstGeom prst="ellipse">
                <a:avLst/>
              </a:prstGeom>
              <a:no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n>
                    <a:solidFill>
                      <a:srgbClr val="000000"/>
                    </a:solidFill>
                  </a:ln>
                </a:endParaRPr>
              </a:p>
            </p:txBody>
          </p:sp>
          <p:sp>
            <p:nvSpPr>
              <p:cNvPr id="806" name="椭圆 805"/>
              <p:cNvSpPr/>
              <p:nvPr/>
            </p:nvSpPr>
            <p:spPr>
              <a:xfrm>
                <a:off x="4076700" y="3924218"/>
                <a:ext cx="76200" cy="76191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07" name="椭圆 806"/>
              <p:cNvSpPr/>
              <p:nvPr/>
            </p:nvSpPr>
            <p:spPr>
              <a:xfrm>
                <a:off x="4457700" y="3924218"/>
                <a:ext cx="76200" cy="76191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08" name="椭圆 807"/>
              <p:cNvSpPr/>
              <p:nvPr/>
            </p:nvSpPr>
            <p:spPr>
              <a:xfrm>
                <a:off x="4762500" y="3924218"/>
                <a:ext cx="76200" cy="76191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09" name="椭圆 808"/>
              <p:cNvSpPr/>
              <p:nvPr/>
            </p:nvSpPr>
            <p:spPr>
              <a:xfrm>
                <a:off x="5302250" y="3924218"/>
                <a:ext cx="76200" cy="76191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10" name="椭圆 809"/>
              <p:cNvSpPr/>
              <p:nvPr/>
            </p:nvSpPr>
            <p:spPr>
              <a:xfrm>
                <a:off x="5829300" y="3924218"/>
                <a:ext cx="76200" cy="76191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11" name="椭圆 810"/>
              <p:cNvSpPr/>
              <p:nvPr/>
            </p:nvSpPr>
            <p:spPr>
              <a:xfrm>
                <a:off x="6362700" y="3924218"/>
                <a:ext cx="76200" cy="76191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12" name="椭圆 811"/>
              <p:cNvSpPr/>
              <p:nvPr/>
            </p:nvSpPr>
            <p:spPr>
              <a:xfrm>
                <a:off x="6750050" y="3924218"/>
                <a:ext cx="76200" cy="76191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13" name="椭圆 812"/>
              <p:cNvSpPr/>
              <p:nvPr/>
            </p:nvSpPr>
            <p:spPr>
              <a:xfrm>
                <a:off x="7131050" y="3924218"/>
                <a:ext cx="76200" cy="76191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721" name="组合 460"/>
            <p:cNvGrpSpPr>
              <a:grpSpLocks/>
            </p:cNvGrpSpPr>
            <p:nvPr/>
          </p:nvGrpSpPr>
          <p:grpSpPr bwMode="auto">
            <a:xfrm>
              <a:off x="3429000" y="4191201"/>
              <a:ext cx="477838" cy="761913"/>
              <a:chOff x="3429000" y="1676601"/>
              <a:chExt cx="477838" cy="761913"/>
            </a:xfrm>
          </p:grpSpPr>
          <p:cxnSp>
            <p:nvCxnSpPr>
              <p:cNvPr id="785" name="直接连接符 784"/>
              <p:cNvCxnSpPr/>
              <p:nvPr/>
            </p:nvCxnSpPr>
            <p:spPr>
              <a:xfrm rot="5400000" flipH="1" flipV="1">
                <a:off x="3467113" y="2324227"/>
                <a:ext cx="228574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6" name="直接连接符 785"/>
              <p:cNvCxnSpPr/>
              <p:nvPr/>
            </p:nvCxnSpPr>
            <p:spPr>
              <a:xfrm>
                <a:off x="3429000" y="1905175"/>
                <a:ext cx="304800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7" name="直接连接符 786"/>
              <p:cNvCxnSpPr/>
              <p:nvPr/>
            </p:nvCxnSpPr>
            <p:spPr>
              <a:xfrm rot="5400000">
                <a:off x="3505217" y="1981357"/>
                <a:ext cx="304765" cy="15240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8" name="直接连接符 787"/>
              <p:cNvCxnSpPr/>
              <p:nvPr/>
            </p:nvCxnSpPr>
            <p:spPr>
              <a:xfrm rot="16200000" flipV="1">
                <a:off x="3352817" y="1981357"/>
                <a:ext cx="304765" cy="15240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9" name="直接连接符 788"/>
              <p:cNvCxnSpPr/>
              <p:nvPr/>
            </p:nvCxnSpPr>
            <p:spPr>
              <a:xfrm>
                <a:off x="3429000" y="2209940"/>
                <a:ext cx="304800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0" name="直接连接符 789"/>
              <p:cNvCxnSpPr/>
              <p:nvPr/>
            </p:nvCxnSpPr>
            <p:spPr>
              <a:xfrm rot="5400000" flipH="1" flipV="1">
                <a:off x="3467113" y="1790888"/>
                <a:ext cx="228574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1" name="直接箭头连接符 790"/>
              <p:cNvCxnSpPr/>
              <p:nvPr/>
            </p:nvCxnSpPr>
            <p:spPr>
              <a:xfrm flipV="1">
                <a:off x="3754438" y="1936921"/>
                <a:ext cx="152400" cy="76191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2" name="直接箭头连接符 791"/>
              <p:cNvCxnSpPr/>
              <p:nvPr/>
            </p:nvCxnSpPr>
            <p:spPr>
              <a:xfrm flipV="1">
                <a:off x="3711575" y="2057557"/>
                <a:ext cx="152400" cy="76191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2" name="组合 461"/>
            <p:cNvGrpSpPr>
              <a:grpSpLocks/>
            </p:cNvGrpSpPr>
            <p:nvPr/>
          </p:nvGrpSpPr>
          <p:grpSpPr bwMode="auto">
            <a:xfrm>
              <a:off x="4114800" y="4191201"/>
              <a:ext cx="477838" cy="761913"/>
              <a:chOff x="3429000" y="1676601"/>
              <a:chExt cx="477838" cy="761913"/>
            </a:xfrm>
          </p:grpSpPr>
          <p:cxnSp>
            <p:nvCxnSpPr>
              <p:cNvPr id="777" name="直接连接符 776"/>
              <p:cNvCxnSpPr/>
              <p:nvPr/>
            </p:nvCxnSpPr>
            <p:spPr>
              <a:xfrm rot="5400000" flipH="1" flipV="1">
                <a:off x="3467113" y="2324227"/>
                <a:ext cx="228574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8" name="直接连接符 777"/>
              <p:cNvCxnSpPr/>
              <p:nvPr/>
            </p:nvCxnSpPr>
            <p:spPr>
              <a:xfrm>
                <a:off x="3429000" y="1905175"/>
                <a:ext cx="304800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9" name="直接连接符 778"/>
              <p:cNvCxnSpPr/>
              <p:nvPr/>
            </p:nvCxnSpPr>
            <p:spPr>
              <a:xfrm rot="5400000">
                <a:off x="3505217" y="1981357"/>
                <a:ext cx="304765" cy="15240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0" name="直接连接符 779"/>
              <p:cNvCxnSpPr/>
              <p:nvPr/>
            </p:nvCxnSpPr>
            <p:spPr>
              <a:xfrm rot="16200000" flipV="1">
                <a:off x="3352817" y="1981357"/>
                <a:ext cx="304765" cy="15240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1" name="直接连接符 780"/>
              <p:cNvCxnSpPr/>
              <p:nvPr/>
            </p:nvCxnSpPr>
            <p:spPr>
              <a:xfrm>
                <a:off x="3429000" y="2209940"/>
                <a:ext cx="304800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2" name="直接连接符 781"/>
              <p:cNvCxnSpPr/>
              <p:nvPr/>
            </p:nvCxnSpPr>
            <p:spPr>
              <a:xfrm rot="5400000" flipH="1" flipV="1">
                <a:off x="3467113" y="1790888"/>
                <a:ext cx="228574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3" name="直接箭头连接符 782"/>
              <p:cNvCxnSpPr/>
              <p:nvPr/>
            </p:nvCxnSpPr>
            <p:spPr>
              <a:xfrm flipV="1">
                <a:off x="3754438" y="1936921"/>
                <a:ext cx="152400" cy="76191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4" name="直接箭头连接符 783"/>
              <p:cNvCxnSpPr/>
              <p:nvPr/>
            </p:nvCxnSpPr>
            <p:spPr>
              <a:xfrm flipV="1">
                <a:off x="3711575" y="2057557"/>
                <a:ext cx="152400" cy="76191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3" name="组合 462"/>
            <p:cNvGrpSpPr>
              <a:grpSpLocks/>
            </p:cNvGrpSpPr>
            <p:nvPr/>
          </p:nvGrpSpPr>
          <p:grpSpPr bwMode="auto">
            <a:xfrm>
              <a:off x="4648200" y="4191201"/>
              <a:ext cx="477838" cy="761913"/>
              <a:chOff x="3429000" y="1676601"/>
              <a:chExt cx="477838" cy="761913"/>
            </a:xfrm>
          </p:grpSpPr>
          <p:cxnSp>
            <p:nvCxnSpPr>
              <p:cNvPr id="769" name="直接连接符 768"/>
              <p:cNvCxnSpPr/>
              <p:nvPr/>
            </p:nvCxnSpPr>
            <p:spPr>
              <a:xfrm rot="5400000" flipH="1" flipV="1">
                <a:off x="3467113" y="2324227"/>
                <a:ext cx="228574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0" name="直接连接符 769"/>
              <p:cNvCxnSpPr/>
              <p:nvPr/>
            </p:nvCxnSpPr>
            <p:spPr>
              <a:xfrm>
                <a:off x="3429000" y="1905175"/>
                <a:ext cx="304800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1" name="直接连接符 770"/>
              <p:cNvCxnSpPr/>
              <p:nvPr/>
            </p:nvCxnSpPr>
            <p:spPr>
              <a:xfrm rot="5400000">
                <a:off x="3505217" y="1981357"/>
                <a:ext cx="304765" cy="15240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2" name="直接连接符 771"/>
              <p:cNvCxnSpPr/>
              <p:nvPr/>
            </p:nvCxnSpPr>
            <p:spPr>
              <a:xfrm rot="16200000" flipV="1">
                <a:off x="3352817" y="1981357"/>
                <a:ext cx="304765" cy="15240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3" name="直接连接符 772"/>
              <p:cNvCxnSpPr/>
              <p:nvPr/>
            </p:nvCxnSpPr>
            <p:spPr>
              <a:xfrm>
                <a:off x="3429000" y="2209940"/>
                <a:ext cx="304800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4" name="直接连接符 773"/>
              <p:cNvCxnSpPr/>
              <p:nvPr/>
            </p:nvCxnSpPr>
            <p:spPr>
              <a:xfrm rot="5400000" flipH="1" flipV="1">
                <a:off x="3467113" y="1790888"/>
                <a:ext cx="228574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5" name="直接箭头连接符 774"/>
              <p:cNvCxnSpPr/>
              <p:nvPr/>
            </p:nvCxnSpPr>
            <p:spPr>
              <a:xfrm flipV="1">
                <a:off x="3754438" y="1936921"/>
                <a:ext cx="152400" cy="76191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6" name="直接箭头连接符 775"/>
              <p:cNvCxnSpPr/>
              <p:nvPr/>
            </p:nvCxnSpPr>
            <p:spPr>
              <a:xfrm flipV="1">
                <a:off x="3711575" y="2057557"/>
                <a:ext cx="152400" cy="76191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4" name="组合 463"/>
            <p:cNvGrpSpPr>
              <a:grpSpLocks/>
            </p:cNvGrpSpPr>
            <p:nvPr/>
          </p:nvGrpSpPr>
          <p:grpSpPr bwMode="auto">
            <a:xfrm>
              <a:off x="5181600" y="4191201"/>
              <a:ext cx="477838" cy="761913"/>
              <a:chOff x="3429000" y="1676601"/>
              <a:chExt cx="477838" cy="761913"/>
            </a:xfrm>
          </p:grpSpPr>
          <p:cxnSp>
            <p:nvCxnSpPr>
              <p:cNvPr id="761" name="直接连接符 760"/>
              <p:cNvCxnSpPr/>
              <p:nvPr/>
            </p:nvCxnSpPr>
            <p:spPr>
              <a:xfrm rot="5400000" flipH="1" flipV="1">
                <a:off x="3467113" y="2324227"/>
                <a:ext cx="228574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2" name="直接连接符 761"/>
              <p:cNvCxnSpPr/>
              <p:nvPr/>
            </p:nvCxnSpPr>
            <p:spPr>
              <a:xfrm>
                <a:off x="3429000" y="1905175"/>
                <a:ext cx="304800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3" name="直接连接符 762"/>
              <p:cNvCxnSpPr/>
              <p:nvPr/>
            </p:nvCxnSpPr>
            <p:spPr>
              <a:xfrm rot="5400000">
                <a:off x="3505217" y="1981357"/>
                <a:ext cx="304765" cy="15240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4" name="直接连接符 763"/>
              <p:cNvCxnSpPr/>
              <p:nvPr/>
            </p:nvCxnSpPr>
            <p:spPr>
              <a:xfrm rot="16200000" flipV="1">
                <a:off x="3352817" y="1981357"/>
                <a:ext cx="304765" cy="15240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5" name="直接连接符 764"/>
              <p:cNvCxnSpPr/>
              <p:nvPr/>
            </p:nvCxnSpPr>
            <p:spPr>
              <a:xfrm>
                <a:off x="3429000" y="2209940"/>
                <a:ext cx="304800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6" name="直接连接符 765"/>
              <p:cNvCxnSpPr/>
              <p:nvPr/>
            </p:nvCxnSpPr>
            <p:spPr>
              <a:xfrm rot="5400000" flipH="1" flipV="1">
                <a:off x="3467113" y="1790888"/>
                <a:ext cx="228574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7" name="直接箭头连接符 766"/>
              <p:cNvCxnSpPr/>
              <p:nvPr/>
            </p:nvCxnSpPr>
            <p:spPr>
              <a:xfrm flipV="1">
                <a:off x="3754438" y="1936921"/>
                <a:ext cx="152400" cy="76191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8" name="直接箭头连接符 767"/>
              <p:cNvCxnSpPr/>
              <p:nvPr/>
            </p:nvCxnSpPr>
            <p:spPr>
              <a:xfrm flipV="1">
                <a:off x="3711575" y="2057557"/>
                <a:ext cx="152400" cy="76191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5" name="组合 464"/>
            <p:cNvGrpSpPr>
              <a:grpSpLocks/>
            </p:cNvGrpSpPr>
            <p:nvPr/>
          </p:nvGrpSpPr>
          <p:grpSpPr bwMode="auto">
            <a:xfrm>
              <a:off x="5715000" y="4191201"/>
              <a:ext cx="477838" cy="761913"/>
              <a:chOff x="3429000" y="1676601"/>
              <a:chExt cx="477838" cy="761913"/>
            </a:xfrm>
          </p:grpSpPr>
          <p:cxnSp>
            <p:nvCxnSpPr>
              <p:cNvPr id="753" name="直接连接符 752"/>
              <p:cNvCxnSpPr/>
              <p:nvPr/>
            </p:nvCxnSpPr>
            <p:spPr>
              <a:xfrm rot="5400000" flipH="1" flipV="1">
                <a:off x="3467113" y="2324227"/>
                <a:ext cx="228574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4" name="直接连接符 753"/>
              <p:cNvCxnSpPr/>
              <p:nvPr/>
            </p:nvCxnSpPr>
            <p:spPr>
              <a:xfrm>
                <a:off x="3429000" y="1905175"/>
                <a:ext cx="304800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5" name="直接连接符 754"/>
              <p:cNvCxnSpPr/>
              <p:nvPr/>
            </p:nvCxnSpPr>
            <p:spPr>
              <a:xfrm rot="5400000">
                <a:off x="3505217" y="1981357"/>
                <a:ext cx="304765" cy="15240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6" name="直接连接符 755"/>
              <p:cNvCxnSpPr/>
              <p:nvPr/>
            </p:nvCxnSpPr>
            <p:spPr>
              <a:xfrm rot="16200000" flipV="1">
                <a:off x="3352817" y="1981357"/>
                <a:ext cx="304765" cy="15240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7" name="直接连接符 756"/>
              <p:cNvCxnSpPr/>
              <p:nvPr/>
            </p:nvCxnSpPr>
            <p:spPr>
              <a:xfrm>
                <a:off x="3429000" y="2209940"/>
                <a:ext cx="304800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8" name="直接连接符 757"/>
              <p:cNvCxnSpPr/>
              <p:nvPr/>
            </p:nvCxnSpPr>
            <p:spPr>
              <a:xfrm rot="5400000" flipH="1" flipV="1">
                <a:off x="3467113" y="1790888"/>
                <a:ext cx="228574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9" name="直接箭头连接符 758"/>
              <p:cNvCxnSpPr/>
              <p:nvPr/>
            </p:nvCxnSpPr>
            <p:spPr>
              <a:xfrm flipV="1">
                <a:off x="3754438" y="1936921"/>
                <a:ext cx="152400" cy="76191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0" name="直接箭头连接符 759"/>
              <p:cNvCxnSpPr/>
              <p:nvPr/>
            </p:nvCxnSpPr>
            <p:spPr>
              <a:xfrm flipV="1">
                <a:off x="3711575" y="2057557"/>
                <a:ext cx="152400" cy="76191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6" name="组合 465"/>
            <p:cNvGrpSpPr>
              <a:grpSpLocks/>
            </p:cNvGrpSpPr>
            <p:nvPr/>
          </p:nvGrpSpPr>
          <p:grpSpPr bwMode="auto">
            <a:xfrm>
              <a:off x="6477000" y="4191201"/>
              <a:ext cx="477838" cy="761913"/>
              <a:chOff x="3429000" y="1676601"/>
              <a:chExt cx="477838" cy="761913"/>
            </a:xfrm>
          </p:grpSpPr>
          <p:cxnSp>
            <p:nvCxnSpPr>
              <p:cNvPr id="745" name="直接连接符 744"/>
              <p:cNvCxnSpPr/>
              <p:nvPr/>
            </p:nvCxnSpPr>
            <p:spPr>
              <a:xfrm rot="5400000" flipH="1" flipV="1">
                <a:off x="3467113" y="2324227"/>
                <a:ext cx="228574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6" name="直接连接符 745"/>
              <p:cNvCxnSpPr/>
              <p:nvPr/>
            </p:nvCxnSpPr>
            <p:spPr>
              <a:xfrm>
                <a:off x="3429000" y="1905175"/>
                <a:ext cx="304800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7" name="直接连接符 746"/>
              <p:cNvCxnSpPr/>
              <p:nvPr/>
            </p:nvCxnSpPr>
            <p:spPr>
              <a:xfrm rot="5400000">
                <a:off x="3505217" y="1981357"/>
                <a:ext cx="304765" cy="15240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8" name="直接连接符 747"/>
              <p:cNvCxnSpPr/>
              <p:nvPr/>
            </p:nvCxnSpPr>
            <p:spPr>
              <a:xfrm rot="16200000" flipV="1">
                <a:off x="3352817" y="1981357"/>
                <a:ext cx="304765" cy="15240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9" name="直接连接符 748"/>
              <p:cNvCxnSpPr/>
              <p:nvPr/>
            </p:nvCxnSpPr>
            <p:spPr>
              <a:xfrm>
                <a:off x="3429000" y="2209940"/>
                <a:ext cx="304800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0" name="直接连接符 749"/>
              <p:cNvCxnSpPr/>
              <p:nvPr/>
            </p:nvCxnSpPr>
            <p:spPr>
              <a:xfrm rot="5400000" flipH="1" flipV="1">
                <a:off x="3467113" y="1790888"/>
                <a:ext cx="228574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1" name="直接箭头连接符 750"/>
              <p:cNvCxnSpPr/>
              <p:nvPr/>
            </p:nvCxnSpPr>
            <p:spPr>
              <a:xfrm flipV="1">
                <a:off x="3754438" y="1936921"/>
                <a:ext cx="152400" cy="76191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2" name="直接箭头连接符 751"/>
              <p:cNvCxnSpPr/>
              <p:nvPr/>
            </p:nvCxnSpPr>
            <p:spPr>
              <a:xfrm flipV="1">
                <a:off x="3711575" y="2057557"/>
                <a:ext cx="152400" cy="76191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7" name="组合 466"/>
            <p:cNvGrpSpPr>
              <a:grpSpLocks/>
            </p:cNvGrpSpPr>
            <p:nvPr/>
          </p:nvGrpSpPr>
          <p:grpSpPr bwMode="auto">
            <a:xfrm>
              <a:off x="7010400" y="4191201"/>
              <a:ext cx="477838" cy="761913"/>
              <a:chOff x="3429000" y="1676601"/>
              <a:chExt cx="477838" cy="761913"/>
            </a:xfrm>
          </p:grpSpPr>
          <p:cxnSp>
            <p:nvCxnSpPr>
              <p:cNvPr id="737" name="直接连接符 736"/>
              <p:cNvCxnSpPr/>
              <p:nvPr/>
            </p:nvCxnSpPr>
            <p:spPr>
              <a:xfrm rot="5400000" flipH="1" flipV="1">
                <a:off x="3467113" y="2324227"/>
                <a:ext cx="228574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8" name="直接连接符 737"/>
              <p:cNvCxnSpPr/>
              <p:nvPr/>
            </p:nvCxnSpPr>
            <p:spPr>
              <a:xfrm>
                <a:off x="3429000" y="1905175"/>
                <a:ext cx="304800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9" name="直接连接符 738"/>
              <p:cNvCxnSpPr/>
              <p:nvPr/>
            </p:nvCxnSpPr>
            <p:spPr>
              <a:xfrm rot="5400000">
                <a:off x="3505217" y="1981357"/>
                <a:ext cx="304765" cy="15240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0" name="直接连接符 739"/>
              <p:cNvCxnSpPr/>
              <p:nvPr/>
            </p:nvCxnSpPr>
            <p:spPr>
              <a:xfrm rot="16200000" flipV="1">
                <a:off x="3352817" y="1981357"/>
                <a:ext cx="304765" cy="15240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1" name="直接连接符 740"/>
              <p:cNvCxnSpPr/>
              <p:nvPr/>
            </p:nvCxnSpPr>
            <p:spPr>
              <a:xfrm>
                <a:off x="3429000" y="2209940"/>
                <a:ext cx="304800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2" name="直接连接符 741"/>
              <p:cNvCxnSpPr/>
              <p:nvPr/>
            </p:nvCxnSpPr>
            <p:spPr>
              <a:xfrm rot="5400000" flipH="1" flipV="1">
                <a:off x="3467113" y="1790888"/>
                <a:ext cx="228574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3" name="直接箭头连接符 742"/>
              <p:cNvCxnSpPr/>
              <p:nvPr/>
            </p:nvCxnSpPr>
            <p:spPr>
              <a:xfrm flipV="1">
                <a:off x="3754438" y="1936921"/>
                <a:ext cx="152400" cy="76191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4" name="直接箭头连接符 743"/>
              <p:cNvCxnSpPr/>
              <p:nvPr/>
            </p:nvCxnSpPr>
            <p:spPr>
              <a:xfrm flipV="1">
                <a:off x="3711575" y="2057557"/>
                <a:ext cx="152400" cy="76191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8" name="组合 543"/>
            <p:cNvGrpSpPr>
              <a:grpSpLocks/>
            </p:cNvGrpSpPr>
            <p:nvPr/>
          </p:nvGrpSpPr>
          <p:grpSpPr bwMode="auto">
            <a:xfrm>
              <a:off x="2895600" y="3348335"/>
              <a:ext cx="4724400" cy="461665"/>
              <a:chOff x="2895600" y="3276600"/>
              <a:chExt cx="4724400" cy="461665"/>
            </a:xfrm>
          </p:grpSpPr>
          <p:sp>
            <p:nvSpPr>
              <p:cNvPr id="729" name="TextBox 535"/>
              <p:cNvSpPr txBox="1">
                <a:spLocks noChangeArrowheads="1"/>
              </p:cNvSpPr>
              <p:nvPr/>
            </p:nvSpPr>
            <p:spPr bwMode="auto">
              <a:xfrm>
                <a:off x="2895600" y="3276600"/>
                <a:ext cx="30480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400" b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e</a:t>
                </a:r>
                <a:endParaRPr lang="zh-CN" altLang="en-US" sz="24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30" name="TextBox 536"/>
              <p:cNvSpPr txBox="1">
                <a:spLocks noChangeArrowheads="1"/>
              </p:cNvSpPr>
              <p:nvPr/>
            </p:nvSpPr>
            <p:spPr bwMode="auto">
              <a:xfrm>
                <a:off x="3429000" y="3276600"/>
                <a:ext cx="30480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400" b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d</a:t>
                </a:r>
                <a:endParaRPr lang="zh-CN" altLang="en-US" sz="24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31" name="TextBox 537"/>
              <p:cNvSpPr txBox="1">
                <a:spLocks noChangeArrowheads="1"/>
              </p:cNvSpPr>
              <p:nvPr/>
            </p:nvSpPr>
            <p:spPr bwMode="auto">
              <a:xfrm>
                <a:off x="4114800" y="3276600"/>
                <a:ext cx="30480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400" b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c</a:t>
                </a:r>
                <a:endParaRPr lang="zh-CN" altLang="en-US" sz="24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32" name="TextBox 538"/>
              <p:cNvSpPr txBox="1">
                <a:spLocks noChangeArrowheads="1"/>
              </p:cNvSpPr>
              <p:nvPr/>
            </p:nvSpPr>
            <p:spPr bwMode="auto">
              <a:xfrm>
                <a:off x="4572000" y="3276600"/>
                <a:ext cx="60960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400" b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dp</a:t>
                </a:r>
                <a:endParaRPr lang="zh-CN" altLang="en-US" sz="24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33" name="TextBox 539"/>
              <p:cNvSpPr txBox="1">
                <a:spLocks noChangeArrowheads="1"/>
              </p:cNvSpPr>
              <p:nvPr/>
            </p:nvSpPr>
            <p:spPr bwMode="auto">
              <a:xfrm>
                <a:off x="5181600" y="3276600"/>
                <a:ext cx="30480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400" b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b</a:t>
                </a:r>
                <a:endParaRPr lang="zh-CN" altLang="en-US" sz="24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34" name="TextBox 540"/>
              <p:cNvSpPr txBox="1">
                <a:spLocks noChangeArrowheads="1"/>
              </p:cNvSpPr>
              <p:nvPr/>
            </p:nvSpPr>
            <p:spPr bwMode="auto">
              <a:xfrm>
                <a:off x="5715000" y="3276600"/>
                <a:ext cx="30480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400" b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endParaRPr lang="zh-CN" altLang="en-US" sz="24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35" name="TextBox 541"/>
              <p:cNvSpPr txBox="1">
                <a:spLocks noChangeArrowheads="1"/>
              </p:cNvSpPr>
              <p:nvPr/>
            </p:nvSpPr>
            <p:spPr bwMode="auto">
              <a:xfrm>
                <a:off x="6477000" y="3276600"/>
                <a:ext cx="30480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400" b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f</a:t>
                </a:r>
                <a:endParaRPr lang="zh-CN" altLang="en-US" sz="24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36" name="TextBox 542"/>
              <p:cNvSpPr txBox="1">
                <a:spLocks noChangeArrowheads="1"/>
              </p:cNvSpPr>
              <p:nvPr/>
            </p:nvSpPr>
            <p:spPr bwMode="auto">
              <a:xfrm>
                <a:off x="7010400" y="3276600"/>
                <a:ext cx="60960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400" b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endParaRPr lang="zh-CN" altLang="en-US" sz="24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sp>
        <p:nvSpPr>
          <p:cNvPr id="847" name="TextBox 553"/>
          <p:cNvSpPr txBox="1">
            <a:spLocks noChangeArrowheads="1"/>
          </p:cNvSpPr>
          <p:nvPr/>
        </p:nvSpPr>
        <p:spPr bwMode="auto">
          <a:xfrm>
            <a:off x="762000" y="3909995"/>
            <a:ext cx="14478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800">
                <a:solidFill>
                  <a:srgbClr val="008000"/>
                </a:solidFill>
                <a:latin typeface="黑体" pitchFamily="2" charset="-122"/>
                <a:ea typeface="黑体" pitchFamily="2" charset="-122"/>
              </a:rPr>
              <a:t>数码管</a:t>
            </a:r>
          </a:p>
        </p:txBody>
      </p:sp>
      <p:grpSp>
        <p:nvGrpSpPr>
          <p:cNvPr id="930" name="组合 929"/>
          <p:cNvGrpSpPr/>
          <p:nvPr/>
        </p:nvGrpSpPr>
        <p:grpSpPr>
          <a:xfrm>
            <a:off x="2819400" y="928670"/>
            <a:ext cx="5681690" cy="2667000"/>
            <a:chOff x="2819400" y="928670"/>
            <a:chExt cx="5681690" cy="2667000"/>
          </a:xfrm>
        </p:grpSpPr>
        <p:cxnSp>
          <p:nvCxnSpPr>
            <p:cNvPr id="599" name="直接连接符 598"/>
            <p:cNvCxnSpPr/>
            <p:nvPr/>
          </p:nvCxnSpPr>
          <p:spPr bwMode="auto">
            <a:xfrm rot="5400000">
              <a:off x="2933700" y="1881170"/>
              <a:ext cx="228600" cy="0"/>
            </a:xfrm>
            <a:prstGeom prst="line">
              <a:avLst/>
            </a:prstGeom>
            <a:ln w="2857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0" name="直接连接符 599"/>
            <p:cNvCxnSpPr/>
            <p:nvPr/>
          </p:nvCxnSpPr>
          <p:spPr bwMode="auto">
            <a:xfrm rot="5400000">
              <a:off x="3467100" y="1881170"/>
              <a:ext cx="228600" cy="0"/>
            </a:xfrm>
            <a:prstGeom prst="line">
              <a:avLst/>
            </a:prstGeom>
            <a:ln w="2857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1" name="直接连接符 600"/>
            <p:cNvCxnSpPr/>
            <p:nvPr/>
          </p:nvCxnSpPr>
          <p:spPr bwMode="auto">
            <a:xfrm rot="5400000">
              <a:off x="3848100" y="1652570"/>
              <a:ext cx="228600" cy="0"/>
            </a:xfrm>
            <a:prstGeom prst="line">
              <a:avLst/>
            </a:prstGeom>
            <a:ln w="2857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直接连接符 601"/>
            <p:cNvCxnSpPr/>
            <p:nvPr/>
          </p:nvCxnSpPr>
          <p:spPr bwMode="auto">
            <a:xfrm rot="5400000">
              <a:off x="4152900" y="1881170"/>
              <a:ext cx="228600" cy="0"/>
            </a:xfrm>
            <a:prstGeom prst="line">
              <a:avLst/>
            </a:prstGeom>
            <a:ln w="2857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3" name="直接连接符 602"/>
            <p:cNvCxnSpPr/>
            <p:nvPr/>
          </p:nvCxnSpPr>
          <p:spPr bwMode="auto">
            <a:xfrm rot="5400000">
              <a:off x="4686300" y="1881170"/>
              <a:ext cx="228600" cy="0"/>
            </a:xfrm>
            <a:prstGeom prst="line">
              <a:avLst/>
            </a:prstGeom>
            <a:ln w="2857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4" name="直接连接符 603"/>
            <p:cNvCxnSpPr/>
            <p:nvPr/>
          </p:nvCxnSpPr>
          <p:spPr bwMode="auto">
            <a:xfrm rot="5400000">
              <a:off x="5219700" y="1881170"/>
              <a:ext cx="228600" cy="0"/>
            </a:xfrm>
            <a:prstGeom prst="line">
              <a:avLst/>
            </a:prstGeom>
            <a:ln w="2857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5" name="直接连接符 604"/>
            <p:cNvCxnSpPr/>
            <p:nvPr/>
          </p:nvCxnSpPr>
          <p:spPr bwMode="auto">
            <a:xfrm rot="5400000">
              <a:off x="5753100" y="1881170"/>
              <a:ext cx="228600" cy="0"/>
            </a:xfrm>
            <a:prstGeom prst="line">
              <a:avLst/>
            </a:prstGeom>
            <a:ln w="2857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6" name="直接连接符 605"/>
            <p:cNvCxnSpPr/>
            <p:nvPr/>
          </p:nvCxnSpPr>
          <p:spPr bwMode="auto">
            <a:xfrm rot="5400000">
              <a:off x="6134100" y="1652570"/>
              <a:ext cx="228600" cy="0"/>
            </a:xfrm>
            <a:prstGeom prst="line">
              <a:avLst/>
            </a:prstGeom>
            <a:ln w="2857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直接连接符 606"/>
            <p:cNvCxnSpPr/>
            <p:nvPr/>
          </p:nvCxnSpPr>
          <p:spPr bwMode="auto">
            <a:xfrm rot="5400000">
              <a:off x="6515100" y="1881170"/>
              <a:ext cx="228600" cy="0"/>
            </a:xfrm>
            <a:prstGeom prst="line">
              <a:avLst/>
            </a:prstGeom>
            <a:ln w="2857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8" name="直接连接符 607"/>
            <p:cNvCxnSpPr/>
            <p:nvPr/>
          </p:nvCxnSpPr>
          <p:spPr bwMode="auto">
            <a:xfrm rot="5400000">
              <a:off x="7048500" y="1881170"/>
              <a:ext cx="228600" cy="0"/>
            </a:xfrm>
            <a:prstGeom prst="line">
              <a:avLst/>
            </a:prstGeom>
            <a:ln w="2857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9" name="组合 175"/>
            <p:cNvGrpSpPr>
              <a:grpSpLocks/>
            </p:cNvGrpSpPr>
            <p:nvPr/>
          </p:nvGrpSpPr>
          <p:grpSpPr bwMode="auto">
            <a:xfrm>
              <a:off x="2895600" y="1995470"/>
              <a:ext cx="477838" cy="761999"/>
              <a:chOff x="3429000" y="1676266"/>
              <a:chExt cx="477838" cy="761903"/>
            </a:xfrm>
          </p:grpSpPr>
          <p:cxnSp>
            <p:nvCxnSpPr>
              <p:cNvPr id="704" name="直接连接符 703"/>
              <p:cNvCxnSpPr/>
              <p:nvPr/>
            </p:nvCxnSpPr>
            <p:spPr>
              <a:xfrm rot="5400000" flipH="1" flipV="1">
                <a:off x="3467114" y="2323884"/>
                <a:ext cx="228571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5" name="直接连接符 704"/>
              <p:cNvCxnSpPr/>
              <p:nvPr/>
            </p:nvCxnSpPr>
            <p:spPr>
              <a:xfrm>
                <a:off x="3429000" y="1904837"/>
                <a:ext cx="304800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6" name="直接连接符 705"/>
              <p:cNvCxnSpPr/>
              <p:nvPr/>
            </p:nvCxnSpPr>
            <p:spPr>
              <a:xfrm rot="5400000">
                <a:off x="3505219" y="1981018"/>
                <a:ext cx="304762" cy="15240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7" name="直接连接符 706"/>
              <p:cNvCxnSpPr/>
              <p:nvPr/>
            </p:nvCxnSpPr>
            <p:spPr>
              <a:xfrm rot="16200000" flipV="1">
                <a:off x="3352819" y="1981018"/>
                <a:ext cx="304762" cy="15240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8" name="直接连接符 707"/>
              <p:cNvCxnSpPr/>
              <p:nvPr/>
            </p:nvCxnSpPr>
            <p:spPr>
              <a:xfrm>
                <a:off x="3429000" y="2209599"/>
                <a:ext cx="304800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9" name="直接连接符 708"/>
              <p:cNvCxnSpPr/>
              <p:nvPr/>
            </p:nvCxnSpPr>
            <p:spPr>
              <a:xfrm rot="5400000" flipH="1" flipV="1">
                <a:off x="3467114" y="1790552"/>
                <a:ext cx="228571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0" name="直接箭头连接符 709"/>
              <p:cNvCxnSpPr/>
              <p:nvPr/>
            </p:nvCxnSpPr>
            <p:spPr>
              <a:xfrm flipV="1">
                <a:off x="3754438" y="1936583"/>
                <a:ext cx="152400" cy="7619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1" name="直接箭头连接符 710"/>
              <p:cNvCxnSpPr/>
              <p:nvPr/>
            </p:nvCxnSpPr>
            <p:spPr>
              <a:xfrm flipV="1">
                <a:off x="3711575" y="2057218"/>
                <a:ext cx="152400" cy="7619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0" name="椭圆 609"/>
            <p:cNvSpPr/>
            <p:nvPr/>
          </p:nvSpPr>
          <p:spPr bwMode="auto">
            <a:xfrm>
              <a:off x="3505200" y="2757470"/>
              <a:ext cx="152400" cy="152400"/>
            </a:xfrm>
            <a:prstGeom prst="ellipse">
              <a:avLst/>
            </a:prstGeom>
            <a:noFill/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n>
                  <a:solidFill>
                    <a:srgbClr val="000000"/>
                  </a:solidFill>
                </a:ln>
              </a:endParaRPr>
            </a:p>
          </p:txBody>
        </p:sp>
        <p:sp>
          <p:nvSpPr>
            <p:cNvPr id="611" name="椭圆 610"/>
            <p:cNvSpPr/>
            <p:nvPr/>
          </p:nvSpPr>
          <p:spPr bwMode="auto">
            <a:xfrm>
              <a:off x="2971800" y="2757470"/>
              <a:ext cx="152400" cy="152400"/>
            </a:xfrm>
            <a:prstGeom prst="ellipse">
              <a:avLst/>
            </a:prstGeom>
            <a:noFill/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n>
                  <a:solidFill>
                    <a:srgbClr val="000000"/>
                  </a:solidFill>
                </a:ln>
              </a:endParaRPr>
            </a:p>
          </p:txBody>
        </p:sp>
        <p:sp>
          <p:nvSpPr>
            <p:cNvPr id="612" name="椭圆 611"/>
            <p:cNvSpPr/>
            <p:nvPr/>
          </p:nvSpPr>
          <p:spPr bwMode="auto">
            <a:xfrm>
              <a:off x="4724400" y="2757470"/>
              <a:ext cx="152400" cy="152400"/>
            </a:xfrm>
            <a:prstGeom prst="ellipse">
              <a:avLst/>
            </a:prstGeom>
            <a:noFill/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n>
                  <a:solidFill>
                    <a:srgbClr val="000000"/>
                  </a:solidFill>
                </a:ln>
              </a:endParaRPr>
            </a:p>
          </p:txBody>
        </p:sp>
        <p:sp>
          <p:nvSpPr>
            <p:cNvPr id="613" name="椭圆 612"/>
            <p:cNvSpPr/>
            <p:nvPr/>
          </p:nvSpPr>
          <p:spPr bwMode="auto">
            <a:xfrm>
              <a:off x="4191000" y="2757470"/>
              <a:ext cx="152400" cy="152400"/>
            </a:xfrm>
            <a:prstGeom prst="ellipse">
              <a:avLst/>
            </a:prstGeom>
            <a:noFill/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n>
                  <a:solidFill>
                    <a:srgbClr val="000000"/>
                  </a:solidFill>
                </a:ln>
              </a:endParaRPr>
            </a:p>
          </p:txBody>
        </p:sp>
        <p:sp>
          <p:nvSpPr>
            <p:cNvPr id="614" name="椭圆 613"/>
            <p:cNvSpPr/>
            <p:nvPr/>
          </p:nvSpPr>
          <p:spPr bwMode="auto">
            <a:xfrm>
              <a:off x="5791200" y="2757470"/>
              <a:ext cx="152400" cy="152400"/>
            </a:xfrm>
            <a:prstGeom prst="ellipse">
              <a:avLst/>
            </a:prstGeom>
            <a:noFill/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n>
                  <a:solidFill>
                    <a:srgbClr val="000000"/>
                  </a:solidFill>
                </a:ln>
              </a:endParaRPr>
            </a:p>
          </p:txBody>
        </p:sp>
        <p:sp>
          <p:nvSpPr>
            <p:cNvPr id="615" name="椭圆 614"/>
            <p:cNvSpPr/>
            <p:nvPr/>
          </p:nvSpPr>
          <p:spPr bwMode="auto">
            <a:xfrm>
              <a:off x="5257800" y="2757470"/>
              <a:ext cx="152400" cy="152400"/>
            </a:xfrm>
            <a:prstGeom prst="ellipse">
              <a:avLst/>
            </a:prstGeom>
            <a:noFill/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n>
                  <a:solidFill>
                    <a:srgbClr val="000000"/>
                  </a:solidFill>
                </a:ln>
              </a:endParaRPr>
            </a:p>
          </p:txBody>
        </p:sp>
        <p:sp>
          <p:nvSpPr>
            <p:cNvPr id="616" name="椭圆 615"/>
            <p:cNvSpPr/>
            <p:nvPr/>
          </p:nvSpPr>
          <p:spPr bwMode="auto">
            <a:xfrm>
              <a:off x="7086600" y="2757470"/>
              <a:ext cx="152400" cy="152400"/>
            </a:xfrm>
            <a:prstGeom prst="ellipse">
              <a:avLst/>
            </a:prstGeom>
            <a:noFill/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n>
                  <a:solidFill>
                    <a:srgbClr val="000000"/>
                  </a:solidFill>
                </a:ln>
              </a:endParaRPr>
            </a:p>
          </p:txBody>
        </p:sp>
        <p:sp>
          <p:nvSpPr>
            <p:cNvPr id="617" name="椭圆 616"/>
            <p:cNvSpPr/>
            <p:nvPr/>
          </p:nvSpPr>
          <p:spPr bwMode="auto">
            <a:xfrm>
              <a:off x="6553200" y="2757470"/>
              <a:ext cx="152400" cy="152400"/>
            </a:xfrm>
            <a:prstGeom prst="ellipse">
              <a:avLst/>
            </a:prstGeom>
            <a:noFill/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n>
                  <a:solidFill>
                    <a:srgbClr val="000000"/>
                  </a:solidFill>
                </a:ln>
              </a:endParaRPr>
            </a:p>
          </p:txBody>
        </p:sp>
        <p:cxnSp>
          <p:nvCxnSpPr>
            <p:cNvPr id="618" name="直接连接符 617"/>
            <p:cNvCxnSpPr/>
            <p:nvPr/>
          </p:nvCxnSpPr>
          <p:spPr bwMode="auto">
            <a:xfrm>
              <a:off x="3048000" y="1766870"/>
              <a:ext cx="4114800" cy="0"/>
            </a:xfrm>
            <a:prstGeom prst="line">
              <a:avLst/>
            </a:prstGeom>
            <a:ln w="2857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9" name="椭圆 618"/>
            <p:cNvSpPr/>
            <p:nvPr/>
          </p:nvSpPr>
          <p:spPr bwMode="auto">
            <a:xfrm>
              <a:off x="3886200" y="1385870"/>
              <a:ext cx="152400" cy="152400"/>
            </a:xfrm>
            <a:prstGeom prst="ellipse">
              <a:avLst/>
            </a:prstGeom>
            <a:noFill/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n>
                  <a:solidFill>
                    <a:srgbClr val="000000"/>
                  </a:solidFill>
                </a:ln>
              </a:endParaRPr>
            </a:p>
          </p:txBody>
        </p:sp>
        <p:sp>
          <p:nvSpPr>
            <p:cNvPr id="620" name="椭圆 619"/>
            <p:cNvSpPr/>
            <p:nvPr/>
          </p:nvSpPr>
          <p:spPr bwMode="auto">
            <a:xfrm>
              <a:off x="6172200" y="1385870"/>
              <a:ext cx="152400" cy="152400"/>
            </a:xfrm>
            <a:prstGeom prst="ellipse">
              <a:avLst/>
            </a:prstGeom>
            <a:noFill/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n>
                  <a:solidFill>
                    <a:srgbClr val="000000"/>
                  </a:solidFill>
                </a:ln>
              </a:endParaRPr>
            </a:p>
          </p:txBody>
        </p:sp>
        <p:sp>
          <p:nvSpPr>
            <p:cNvPr id="621" name="TextBox 146"/>
            <p:cNvSpPr txBox="1">
              <a:spLocks noChangeArrowheads="1"/>
            </p:cNvSpPr>
            <p:nvPr/>
          </p:nvSpPr>
          <p:spPr bwMode="auto">
            <a:xfrm>
              <a:off x="2895600" y="2833910"/>
              <a:ext cx="304800" cy="4617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400" b="1">
                  <a:latin typeface="Times New Roman" pitchFamily="18" charset="0"/>
                  <a:cs typeface="Times New Roman" pitchFamily="18" charset="0"/>
                </a:rPr>
                <a:t>1</a:t>
              </a:r>
              <a:endParaRPr lang="zh-CN" altLang="en-US" sz="2400" b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22" name="TextBox 147"/>
            <p:cNvSpPr txBox="1">
              <a:spLocks noChangeArrowheads="1"/>
            </p:cNvSpPr>
            <p:nvPr/>
          </p:nvSpPr>
          <p:spPr bwMode="auto">
            <a:xfrm>
              <a:off x="3429000" y="2833910"/>
              <a:ext cx="304800" cy="4617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400" b="1">
                  <a:latin typeface="Times New Roman" pitchFamily="18" charset="0"/>
                  <a:cs typeface="Times New Roman" pitchFamily="18" charset="0"/>
                </a:rPr>
                <a:t>2</a:t>
              </a:r>
              <a:endParaRPr lang="zh-CN" altLang="en-US" sz="2400" b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23" name="TextBox 148"/>
            <p:cNvSpPr txBox="1">
              <a:spLocks noChangeArrowheads="1"/>
            </p:cNvSpPr>
            <p:nvPr/>
          </p:nvSpPr>
          <p:spPr bwMode="auto">
            <a:xfrm>
              <a:off x="3810000" y="928670"/>
              <a:ext cx="304800" cy="4617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400" b="1">
                  <a:latin typeface="Times New Roman" pitchFamily="18" charset="0"/>
                  <a:cs typeface="Times New Roman" pitchFamily="18" charset="0"/>
                </a:rPr>
                <a:t>3</a:t>
              </a:r>
              <a:endParaRPr lang="zh-CN" altLang="en-US" sz="2400" b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24" name="TextBox 149"/>
            <p:cNvSpPr txBox="1">
              <a:spLocks noChangeArrowheads="1"/>
            </p:cNvSpPr>
            <p:nvPr/>
          </p:nvSpPr>
          <p:spPr bwMode="auto">
            <a:xfrm>
              <a:off x="4114800" y="2833910"/>
              <a:ext cx="304800" cy="4617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400" b="1">
                  <a:latin typeface="Times New Roman" pitchFamily="18" charset="0"/>
                  <a:cs typeface="Times New Roman" pitchFamily="18" charset="0"/>
                </a:rPr>
                <a:t>4</a:t>
              </a:r>
              <a:endParaRPr lang="zh-CN" altLang="en-US" sz="2400" b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25" name="TextBox 150"/>
            <p:cNvSpPr txBox="1">
              <a:spLocks noChangeArrowheads="1"/>
            </p:cNvSpPr>
            <p:nvPr/>
          </p:nvSpPr>
          <p:spPr bwMode="auto">
            <a:xfrm>
              <a:off x="4648200" y="2833910"/>
              <a:ext cx="304800" cy="4617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400" b="1">
                  <a:latin typeface="Times New Roman" pitchFamily="18" charset="0"/>
                  <a:cs typeface="Times New Roman" pitchFamily="18" charset="0"/>
                </a:rPr>
                <a:t>5</a:t>
              </a:r>
              <a:endParaRPr lang="zh-CN" altLang="en-US" sz="2400" b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26" name="TextBox 151"/>
            <p:cNvSpPr txBox="1">
              <a:spLocks noChangeArrowheads="1"/>
            </p:cNvSpPr>
            <p:nvPr/>
          </p:nvSpPr>
          <p:spPr bwMode="auto">
            <a:xfrm>
              <a:off x="5181600" y="2833910"/>
              <a:ext cx="304800" cy="4617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400" b="1">
                  <a:latin typeface="Times New Roman" pitchFamily="18" charset="0"/>
                  <a:cs typeface="Times New Roman" pitchFamily="18" charset="0"/>
                </a:rPr>
                <a:t>6</a:t>
              </a:r>
              <a:endParaRPr lang="zh-CN" altLang="en-US" sz="2400" b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27" name="TextBox 152"/>
            <p:cNvSpPr txBox="1">
              <a:spLocks noChangeArrowheads="1"/>
            </p:cNvSpPr>
            <p:nvPr/>
          </p:nvSpPr>
          <p:spPr bwMode="auto">
            <a:xfrm>
              <a:off x="5715000" y="2833910"/>
              <a:ext cx="304800" cy="4617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400" b="1">
                  <a:latin typeface="Times New Roman" pitchFamily="18" charset="0"/>
                  <a:cs typeface="Times New Roman" pitchFamily="18" charset="0"/>
                </a:rPr>
                <a:t>7</a:t>
              </a:r>
              <a:endParaRPr lang="zh-CN" altLang="en-US" sz="2400" b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28" name="TextBox 153"/>
            <p:cNvSpPr txBox="1">
              <a:spLocks noChangeArrowheads="1"/>
            </p:cNvSpPr>
            <p:nvPr/>
          </p:nvSpPr>
          <p:spPr bwMode="auto">
            <a:xfrm>
              <a:off x="6096000" y="928670"/>
              <a:ext cx="304800" cy="4617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400" b="1">
                  <a:latin typeface="Times New Roman" pitchFamily="18" charset="0"/>
                  <a:cs typeface="Times New Roman" pitchFamily="18" charset="0"/>
                </a:rPr>
                <a:t>8</a:t>
              </a:r>
              <a:endParaRPr lang="zh-CN" altLang="en-US" sz="2400" b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29" name="TextBox 154"/>
            <p:cNvSpPr txBox="1">
              <a:spLocks noChangeArrowheads="1"/>
            </p:cNvSpPr>
            <p:nvPr/>
          </p:nvSpPr>
          <p:spPr bwMode="auto">
            <a:xfrm>
              <a:off x="6477000" y="2833910"/>
              <a:ext cx="304800" cy="4617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400" b="1">
                  <a:latin typeface="Times New Roman" pitchFamily="18" charset="0"/>
                  <a:cs typeface="Times New Roman" pitchFamily="18" charset="0"/>
                </a:rPr>
                <a:t>9</a:t>
              </a:r>
              <a:endParaRPr lang="zh-CN" altLang="en-US" sz="2400" b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30" name="TextBox 155"/>
            <p:cNvSpPr txBox="1">
              <a:spLocks noChangeArrowheads="1"/>
            </p:cNvSpPr>
            <p:nvPr/>
          </p:nvSpPr>
          <p:spPr bwMode="auto">
            <a:xfrm>
              <a:off x="6934200" y="2833910"/>
              <a:ext cx="609600" cy="4617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400" b="1">
                  <a:latin typeface="Times New Roman" pitchFamily="18" charset="0"/>
                  <a:cs typeface="Times New Roman" pitchFamily="18" charset="0"/>
                </a:rPr>
                <a:t>10</a:t>
              </a:r>
              <a:endParaRPr lang="zh-CN" altLang="en-US" sz="2400" b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31" name="Line 5"/>
            <p:cNvSpPr>
              <a:spLocks noChangeShapeType="1"/>
            </p:cNvSpPr>
            <p:nvPr/>
          </p:nvSpPr>
          <p:spPr bwMode="auto">
            <a:xfrm>
              <a:off x="7772400" y="1714488"/>
              <a:ext cx="0" cy="100819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lg"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32" name="Text Box 6"/>
            <p:cNvSpPr txBox="1">
              <a:spLocks noChangeArrowheads="1"/>
            </p:cNvSpPr>
            <p:nvPr/>
          </p:nvSpPr>
          <p:spPr bwMode="auto">
            <a:xfrm>
              <a:off x="7507315" y="1285860"/>
              <a:ext cx="993775" cy="46172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med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10mA</a:t>
              </a:r>
            </a:p>
          </p:txBody>
        </p:sp>
        <p:sp>
          <p:nvSpPr>
            <p:cNvPr id="633" name="椭圆 632"/>
            <p:cNvSpPr/>
            <p:nvPr/>
          </p:nvSpPr>
          <p:spPr bwMode="auto">
            <a:xfrm>
              <a:off x="3543300" y="1728770"/>
              <a:ext cx="76200" cy="7620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34" name="椭圆 633"/>
            <p:cNvSpPr/>
            <p:nvPr/>
          </p:nvSpPr>
          <p:spPr bwMode="auto">
            <a:xfrm>
              <a:off x="3924300" y="1728770"/>
              <a:ext cx="76200" cy="7620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35" name="椭圆 634"/>
            <p:cNvSpPr/>
            <p:nvPr/>
          </p:nvSpPr>
          <p:spPr bwMode="auto">
            <a:xfrm>
              <a:off x="4229100" y="1728770"/>
              <a:ext cx="76200" cy="7620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36" name="椭圆 635"/>
            <p:cNvSpPr/>
            <p:nvPr/>
          </p:nvSpPr>
          <p:spPr bwMode="auto">
            <a:xfrm>
              <a:off x="4768850" y="1728770"/>
              <a:ext cx="76200" cy="7620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37" name="椭圆 636"/>
            <p:cNvSpPr/>
            <p:nvPr/>
          </p:nvSpPr>
          <p:spPr bwMode="auto">
            <a:xfrm>
              <a:off x="5295900" y="1728770"/>
              <a:ext cx="76200" cy="7620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38" name="椭圆 637"/>
            <p:cNvSpPr/>
            <p:nvPr/>
          </p:nvSpPr>
          <p:spPr bwMode="auto">
            <a:xfrm>
              <a:off x="5829300" y="1728770"/>
              <a:ext cx="76200" cy="7620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39" name="椭圆 638"/>
            <p:cNvSpPr/>
            <p:nvPr/>
          </p:nvSpPr>
          <p:spPr bwMode="auto">
            <a:xfrm>
              <a:off x="6216650" y="1728770"/>
              <a:ext cx="76200" cy="7620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40" name="椭圆 639"/>
            <p:cNvSpPr/>
            <p:nvPr/>
          </p:nvSpPr>
          <p:spPr bwMode="auto">
            <a:xfrm>
              <a:off x="6597650" y="1728770"/>
              <a:ext cx="76200" cy="7620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641" name="组合 176"/>
            <p:cNvGrpSpPr>
              <a:grpSpLocks/>
            </p:cNvGrpSpPr>
            <p:nvPr/>
          </p:nvGrpSpPr>
          <p:grpSpPr bwMode="auto">
            <a:xfrm>
              <a:off x="3429000" y="1995470"/>
              <a:ext cx="477838" cy="761999"/>
              <a:chOff x="3429000" y="1676266"/>
              <a:chExt cx="477838" cy="761903"/>
            </a:xfrm>
          </p:grpSpPr>
          <p:cxnSp>
            <p:nvCxnSpPr>
              <p:cNvPr id="696" name="直接连接符 695"/>
              <p:cNvCxnSpPr/>
              <p:nvPr/>
            </p:nvCxnSpPr>
            <p:spPr>
              <a:xfrm rot="5400000" flipH="1" flipV="1">
                <a:off x="3467114" y="2323884"/>
                <a:ext cx="228571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7" name="直接连接符 696"/>
              <p:cNvCxnSpPr/>
              <p:nvPr/>
            </p:nvCxnSpPr>
            <p:spPr>
              <a:xfrm>
                <a:off x="3429000" y="1904837"/>
                <a:ext cx="304800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8" name="直接连接符 697"/>
              <p:cNvCxnSpPr/>
              <p:nvPr/>
            </p:nvCxnSpPr>
            <p:spPr>
              <a:xfrm rot="5400000">
                <a:off x="3505219" y="1981018"/>
                <a:ext cx="304762" cy="15240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9" name="直接连接符 698"/>
              <p:cNvCxnSpPr/>
              <p:nvPr/>
            </p:nvCxnSpPr>
            <p:spPr>
              <a:xfrm rot="16200000" flipV="1">
                <a:off x="3352819" y="1981018"/>
                <a:ext cx="304762" cy="15240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0" name="直接连接符 699"/>
              <p:cNvCxnSpPr/>
              <p:nvPr/>
            </p:nvCxnSpPr>
            <p:spPr>
              <a:xfrm>
                <a:off x="3429000" y="2209599"/>
                <a:ext cx="304800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1" name="直接连接符 700"/>
              <p:cNvCxnSpPr/>
              <p:nvPr/>
            </p:nvCxnSpPr>
            <p:spPr>
              <a:xfrm rot="5400000" flipH="1" flipV="1">
                <a:off x="3467114" y="1790552"/>
                <a:ext cx="228571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2" name="直接箭头连接符 701"/>
              <p:cNvCxnSpPr/>
              <p:nvPr/>
            </p:nvCxnSpPr>
            <p:spPr>
              <a:xfrm flipV="1">
                <a:off x="3754438" y="1936583"/>
                <a:ext cx="152400" cy="7619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3" name="直接箭头连接符 702"/>
              <p:cNvCxnSpPr/>
              <p:nvPr/>
            </p:nvCxnSpPr>
            <p:spPr>
              <a:xfrm flipV="1">
                <a:off x="3711575" y="2057218"/>
                <a:ext cx="152400" cy="7619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2" name="组合 185"/>
            <p:cNvGrpSpPr>
              <a:grpSpLocks/>
            </p:cNvGrpSpPr>
            <p:nvPr/>
          </p:nvGrpSpPr>
          <p:grpSpPr bwMode="auto">
            <a:xfrm>
              <a:off x="4114800" y="1995470"/>
              <a:ext cx="477838" cy="761999"/>
              <a:chOff x="3429000" y="1676266"/>
              <a:chExt cx="477838" cy="761903"/>
            </a:xfrm>
          </p:grpSpPr>
          <p:cxnSp>
            <p:nvCxnSpPr>
              <p:cNvPr id="688" name="直接连接符 687"/>
              <p:cNvCxnSpPr/>
              <p:nvPr/>
            </p:nvCxnSpPr>
            <p:spPr>
              <a:xfrm rot="5400000" flipH="1" flipV="1">
                <a:off x="3467114" y="2323884"/>
                <a:ext cx="228571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9" name="直接连接符 688"/>
              <p:cNvCxnSpPr/>
              <p:nvPr/>
            </p:nvCxnSpPr>
            <p:spPr>
              <a:xfrm>
                <a:off x="3429000" y="1904837"/>
                <a:ext cx="304800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0" name="直接连接符 689"/>
              <p:cNvCxnSpPr/>
              <p:nvPr/>
            </p:nvCxnSpPr>
            <p:spPr>
              <a:xfrm rot="5400000">
                <a:off x="3505219" y="1981018"/>
                <a:ext cx="304762" cy="15240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1" name="直接连接符 690"/>
              <p:cNvCxnSpPr/>
              <p:nvPr/>
            </p:nvCxnSpPr>
            <p:spPr>
              <a:xfrm rot="16200000" flipV="1">
                <a:off x="3352819" y="1981018"/>
                <a:ext cx="304762" cy="15240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2" name="直接连接符 691"/>
              <p:cNvCxnSpPr/>
              <p:nvPr/>
            </p:nvCxnSpPr>
            <p:spPr>
              <a:xfrm>
                <a:off x="3429000" y="2209599"/>
                <a:ext cx="304800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3" name="直接连接符 692"/>
              <p:cNvCxnSpPr/>
              <p:nvPr/>
            </p:nvCxnSpPr>
            <p:spPr>
              <a:xfrm rot="5400000" flipH="1" flipV="1">
                <a:off x="3467114" y="1790552"/>
                <a:ext cx="228571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4" name="直接箭头连接符 693"/>
              <p:cNvCxnSpPr/>
              <p:nvPr/>
            </p:nvCxnSpPr>
            <p:spPr>
              <a:xfrm flipV="1">
                <a:off x="3754438" y="1936583"/>
                <a:ext cx="152400" cy="7619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5" name="直接箭头连接符 694"/>
              <p:cNvCxnSpPr/>
              <p:nvPr/>
            </p:nvCxnSpPr>
            <p:spPr>
              <a:xfrm flipV="1">
                <a:off x="3711575" y="2057218"/>
                <a:ext cx="152400" cy="7619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3" name="组合 194"/>
            <p:cNvGrpSpPr>
              <a:grpSpLocks/>
            </p:cNvGrpSpPr>
            <p:nvPr/>
          </p:nvGrpSpPr>
          <p:grpSpPr bwMode="auto">
            <a:xfrm>
              <a:off x="4648200" y="1995470"/>
              <a:ext cx="477838" cy="761999"/>
              <a:chOff x="3429000" y="1676266"/>
              <a:chExt cx="477838" cy="761903"/>
            </a:xfrm>
          </p:grpSpPr>
          <p:cxnSp>
            <p:nvCxnSpPr>
              <p:cNvPr id="680" name="直接连接符 679"/>
              <p:cNvCxnSpPr/>
              <p:nvPr/>
            </p:nvCxnSpPr>
            <p:spPr>
              <a:xfrm rot="5400000" flipH="1" flipV="1">
                <a:off x="3467114" y="2323884"/>
                <a:ext cx="228571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1" name="直接连接符 680"/>
              <p:cNvCxnSpPr/>
              <p:nvPr/>
            </p:nvCxnSpPr>
            <p:spPr>
              <a:xfrm>
                <a:off x="3429000" y="1904837"/>
                <a:ext cx="304800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2" name="直接连接符 681"/>
              <p:cNvCxnSpPr/>
              <p:nvPr/>
            </p:nvCxnSpPr>
            <p:spPr>
              <a:xfrm rot="5400000">
                <a:off x="3505219" y="1981018"/>
                <a:ext cx="304762" cy="15240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3" name="直接连接符 682"/>
              <p:cNvCxnSpPr/>
              <p:nvPr/>
            </p:nvCxnSpPr>
            <p:spPr>
              <a:xfrm rot="16200000" flipV="1">
                <a:off x="3352819" y="1981018"/>
                <a:ext cx="304762" cy="15240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4" name="直接连接符 683"/>
              <p:cNvCxnSpPr/>
              <p:nvPr/>
            </p:nvCxnSpPr>
            <p:spPr>
              <a:xfrm>
                <a:off x="3429000" y="2209599"/>
                <a:ext cx="304800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5" name="直接连接符 684"/>
              <p:cNvCxnSpPr/>
              <p:nvPr/>
            </p:nvCxnSpPr>
            <p:spPr>
              <a:xfrm rot="5400000" flipH="1" flipV="1">
                <a:off x="3467114" y="1790552"/>
                <a:ext cx="228571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6" name="直接箭头连接符 685"/>
              <p:cNvCxnSpPr/>
              <p:nvPr/>
            </p:nvCxnSpPr>
            <p:spPr>
              <a:xfrm flipV="1">
                <a:off x="3754438" y="1936583"/>
                <a:ext cx="152400" cy="7619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7" name="直接箭头连接符 686"/>
              <p:cNvCxnSpPr/>
              <p:nvPr/>
            </p:nvCxnSpPr>
            <p:spPr>
              <a:xfrm flipV="1">
                <a:off x="3711575" y="2057218"/>
                <a:ext cx="152400" cy="7619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4" name="组合 203"/>
            <p:cNvGrpSpPr>
              <a:grpSpLocks/>
            </p:cNvGrpSpPr>
            <p:nvPr/>
          </p:nvGrpSpPr>
          <p:grpSpPr bwMode="auto">
            <a:xfrm>
              <a:off x="5181600" y="1995470"/>
              <a:ext cx="477838" cy="761999"/>
              <a:chOff x="3429000" y="1676266"/>
              <a:chExt cx="477838" cy="761903"/>
            </a:xfrm>
          </p:grpSpPr>
          <p:cxnSp>
            <p:nvCxnSpPr>
              <p:cNvPr id="672" name="直接连接符 671"/>
              <p:cNvCxnSpPr/>
              <p:nvPr/>
            </p:nvCxnSpPr>
            <p:spPr>
              <a:xfrm rot="5400000" flipH="1" flipV="1">
                <a:off x="3467114" y="2323884"/>
                <a:ext cx="228571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3" name="直接连接符 672"/>
              <p:cNvCxnSpPr/>
              <p:nvPr/>
            </p:nvCxnSpPr>
            <p:spPr>
              <a:xfrm>
                <a:off x="3429000" y="1904837"/>
                <a:ext cx="304800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4" name="直接连接符 673"/>
              <p:cNvCxnSpPr/>
              <p:nvPr/>
            </p:nvCxnSpPr>
            <p:spPr>
              <a:xfrm rot="5400000">
                <a:off x="3505219" y="1981018"/>
                <a:ext cx="304762" cy="15240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5" name="直接连接符 674"/>
              <p:cNvCxnSpPr/>
              <p:nvPr/>
            </p:nvCxnSpPr>
            <p:spPr>
              <a:xfrm rot="16200000" flipV="1">
                <a:off x="3352819" y="1981018"/>
                <a:ext cx="304762" cy="15240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6" name="直接连接符 675"/>
              <p:cNvCxnSpPr/>
              <p:nvPr/>
            </p:nvCxnSpPr>
            <p:spPr>
              <a:xfrm>
                <a:off x="3429000" y="2209599"/>
                <a:ext cx="304800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7" name="直接连接符 676"/>
              <p:cNvCxnSpPr/>
              <p:nvPr/>
            </p:nvCxnSpPr>
            <p:spPr>
              <a:xfrm rot="5400000" flipH="1" flipV="1">
                <a:off x="3467114" y="1790552"/>
                <a:ext cx="228571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8" name="直接箭头连接符 677"/>
              <p:cNvCxnSpPr/>
              <p:nvPr/>
            </p:nvCxnSpPr>
            <p:spPr>
              <a:xfrm flipV="1">
                <a:off x="3754438" y="1936583"/>
                <a:ext cx="152400" cy="7619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9" name="直接箭头连接符 678"/>
              <p:cNvCxnSpPr/>
              <p:nvPr/>
            </p:nvCxnSpPr>
            <p:spPr>
              <a:xfrm flipV="1">
                <a:off x="3711575" y="2057218"/>
                <a:ext cx="152400" cy="7619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5" name="组合 212"/>
            <p:cNvGrpSpPr>
              <a:grpSpLocks/>
            </p:cNvGrpSpPr>
            <p:nvPr/>
          </p:nvGrpSpPr>
          <p:grpSpPr bwMode="auto">
            <a:xfrm>
              <a:off x="5715000" y="1995470"/>
              <a:ext cx="477838" cy="761999"/>
              <a:chOff x="3429000" y="1676266"/>
              <a:chExt cx="477838" cy="761903"/>
            </a:xfrm>
          </p:grpSpPr>
          <p:cxnSp>
            <p:nvCxnSpPr>
              <p:cNvPr id="664" name="直接连接符 663"/>
              <p:cNvCxnSpPr/>
              <p:nvPr/>
            </p:nvCxnSpPr>
            <p:spPr>
              <a:xfrm rot="5400000" flipH="1" flipV="1">
                <a:off x="3467114" y="2323884"/>
                <a:ext cx="228571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5" name="直接连接符 664"/>
              <p:cNvCxnSpPr/>
              <p:nvPr/>
            </p:nvCxnSpPr>
            <p:spPr>
              <a:xfrm>
                <a:off x="3429000" y="1904837"/>
                <a:ext cx="304800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6" name="直接连接符 665"/>
              <p:cNvCxnSpPr/>
              <p:nvPr/>
            </p:nvCxnSpPr>
            <p:spPr>
              <a:xfrm rot="5400000">
                <a:off x="3505219" y="1981018"/>
                <a:ext cx="304762" cy="15240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7" name="直接连接符 666"/>
              <p:cNvCxnSpPr/>
              <p:nvPr/>
            </p:nvCxnSpPr>
            <p:spPr>
              <a:xfrm rot="16200000" flipV="1">
                <a:off x="3352819" y="1981018"/>
                <a:ext cx="304762" cy="15240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8" name="直接连接符 667"/>
              <p:cNvCxnSpPr/>
              <p:nvPr/>
            </p:nvCxnSpPr>
            <p:spPr>
              <a:xfrm>
                <a:off x="3429000" y="2209599"/>
                <a:ext cx="304800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9" name="直接连接符 668"/>
              <p:cNvCxnSpPr/>
              <p:nvPr/>
            </p:nvCxnSpPr>
            <p:spPr>
              <a:xfrm rot="5400000" flipH="1" flipV="1">
                <a:off x="3467114" y="1790552"/>
                <a:ext cx="228571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0" name="直接箭头连接符 669"/>
              <p:cNvCxnSpPr/>
              <p:nvPr/>
            </p:nvCxnSpPr>
            <p:spPr>
              <a:xfrm flipV="1">
                <a:off x="3754438" y="1936583"/>
                <a:ext cx="152400" cy="7619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1" name="直接箭头连接符 670"/>
              <p:cNvCxnSpPr/>
              <p:nvPr/>
            </p:nvCxnSpPr>
            <p:spPr>
              <a:xfrm flipV="1">
                <a:off x="3711575" y="2057218"/>
                <a:ext cx="152400" cy="7619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6" name="组合 221"/>
            <p:cNvGrpSpPr>
              <a:grpSpLocks/>
            </p:cNvGrpSpPr>
            <p:nvPr/>
          </p:nvGrpSpPr>
          <p:grpSpPr bwMode="auto">
            <a:xfrm>
              <a:off x="6477000" y="1995470"/>
              <a:ext cx="477838" cy="761999"/>
              <a:chOff x="3429000" y="1676266"/>
              <a:chExt cx="477838" cy="761903"/>
            </a:xfrm>
          </p:grpSpPr>
          <p:cxnSp>
            <p:nvCxnSpPr>
              <p:cNvPr id="656" name="直接连接符 655"/>
              <p:cNvCxnSpPr/>
              <p:nvPr/>
            </p:nvCxnSpPr>
            <p:spPr>
              <a:xfrm rot="5400000" flipH="1" flipV="1">
                <a:off x="3467114" y="2323884"/>
                <a:ext cx="228571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7" name="直接连接符 656"/>
              <p:cNvCxnSpPr/>
              <p:nvPr/>
            </p:nvCxnSpPr>
            <p:spPr>
              <a:xfrm>
                <a:off x="3429000" y="1904837"/>
                <a:ext cx="304800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8" name="直接连接符 657"/>
              <p:cNvCxnSpPr/>
              <p:nvPr/>
            </p:nvCxnSpPr>
            <p:spPr>
              <a:xfrm rot="5400000">
                <a:off x="3505219" y="1981018"/>
                <a:ext cx="304762" cy="15240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9" name="直接连接符 658"/>
              <p:cNvCxnSpPr/>
              <p:nvPr/>
            </p:nvCxnSpPr>
            <p:spPr>
              <a:xfrm rot="16200000" flipV="1">
                <a:off x="3352819" y="1981018"/>
                <a:ext cx="304762" cy="15240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0" name="直接连接符 659"/>
              <p:cNvCxnSpPr/>
              <p:nvPr/>
            </p:nvCxnSpPr>
            <p:spPr>
              <a:xfrm>
                <a:off x="3429000" y="2209599"/>
                <a:ext cx="304800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1" name="直接连接符 660"/>
              <p:cNvCxnSpPr/>
              <p:nvPr/>
            </p:nvCxnSpPr>
            <p:spPr>
              <a:xfrm rot="5400000" flipH="1" flipV="1">
                <a:off x="3467114" y="1790552"/>
                <a:ext cx="228571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2" name="直接箭头连接符 661"/>
              <p:cNvCxnSpPr/>
              <p:nvPr/>
            </p:nvCxnSpPr>
            <p:spPr>
              <a:xfrm flipV="1">
                <a:off x="3754438" y="1936583"/>
                <a:ext cx="152400" cy="7619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3" name="直接箭头连接符 662"/>
              <p:cNvCxnSpPr/>
              <p:nvPr/>
            </p:nvCxnSpPr>
            <p:spPr>
              <a:xfrm flipV="1">
                <a:off x="3711575" y="2057218"/>
                <a:ext cx="152400" cy="7619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7" name="组合 230"/>
            <p:cNvGrpSpPr>
              <a:grpSpLocks/>
            </p:cNvGrpSpPr>
            <p:nvPr/>
          </p:nvGrpSpPr>
          <p:grpSpPr bwMode="auto">
            <a:xfrm>
              <a:off x="7010400" y="1995470"/>
              <a:ext cx="477838" cy="761999"/>
              <a:chOff x="3429000" y="1676266"/>
              <a:chExt cx="477838" cy="761903"/>
            </a:xfrm>
          </p:grpSpPr>
          <p:cxnSp>
            <p:nvCxnSpPr>
              <p:cNvPr id="648" name="直接连接符 647"/>
              <p:cNvCxnSpPr/>
              <p:nvPr/>
            </p:nvCxnSpPr>
            <p:spPr>
              <a:xfrm rot="5400000" flipH="1" flipV="1">
                <a:off x="3467114" y="2323884"/>
                <a:ext cx="228571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9" name="直接连接符 648"/>
              <p:cNvCxnSpPr/>
              <p:nvPr/>
            </p:nvCxnSpPr>
            <p:spPr>
              <a:xfrm>
                <a:off x="3429000" y="1904837"/>
                <a:ext cx="304800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0" name="直接连接符 649"/>
              <p:cNvCxnSpPr/>
              <p:nvPr/>
            </p:nvCxnSpPr>
            <p:spPr>
              <a:xfrm rot="5400000">
                <a:off x="3505219" y="1981018"/>
                <a:ext cx="304762" cy="15240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1" name="直接连接符 650"/>
              <p:cNvCxnSpPr/>
              <p:nvPr/>
            </p:nvCxnSpPr>
            <p:spPr>
              <a:xfrm rot="16200000" flipV="1">
                <a:off x="3352819" y="1981018"/>
                <a:ext cx="304762" cy="15240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2" name="直接连接符 651"/>
              <p:cNvCxnSpPr/>
              <p:nvPr/>
            </p:nvCxnSpPr>
            <p:spPr>
              <a:xfrm>
                <a:off x="3429000" y="2209599"/>
                <a:ext cx="304800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3" name="直接连接符 652"/>
              <p:cNvCxnSpPr/>
              <p:nvPr/>
            </p:nvCxnSpPr>
            <p:spPr>
              <a:xfrm rot="5400000" flipH="1" flipV="1">
                <a:off x="3467114" y="1790552"/>
                <a:ext cx="228571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4" name="直接箭头连接符 653"/>
              <p:cNvCxnSpPr/>
              <p:nvPr/>
            </p:nvCxnSpPr>
            <p:spPr>
              <a:xfrm flipV="1">
                <a:off x="3754438" y="1936583"/>
                <a:ext cx="152400" cy="7619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5" name="直接箭头连接符 654"/>
              <p:cNvCxnSpPr/>
              <p:nvPr/>
            </p:nvCxnSpPr>
            <p:spPr>
              <a:xfrm flipV="1">
                <a:off x="3711575" y="2057218"/>
                <a:ext cx="152400" cy="7619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8" name="组合 544"/>
            <p:cNvGrpSpPr>
              <a:grpSpLocks/>
            </p:cNvGrpSpPr>
            <p:nvPr/>
          </p:nvGrpSpPr>
          <p:grpSpPr bwMode="auto">
            <a:xfrm>
              <a:off x="2895600" y="3133708"/>
              <a:ext cx="4724400" cy="461962"/>
              <a:chOff x="2895600" y="3276600"/>
              <a:chExt cx="4724400" cy="461665"/>
            </a:xfrm>
          </p:grpSpPr>
          <p:sp>
            <p:nvSpPr>
              <p:cNvPr id="839" name="TextBox 545"/>
              <p:cNvSpPr txBox="1">
                <a:spLocks noChangeArrowheads="1"/>
              </p:cNvSpPr>
              <p:nvPr/>
            </p:nvSpPr>
            <p:spPr bwMode="auto">
              <a:xfrm>
                <a:off x="2895600" y="3276600"/>
                <a:ext cx="30480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400" b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e</a:t>
                </a:r>
                <a:endParaRPr lang="zh-CN" altLang="en-US" sz="24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40" name="TextBox 546"/>
              <p:cNvSpPr txBox="1">
                <a:spLocks noChangeArrowheads="1"/>
              </p:cNvSpPr>
              <p:nvPr/>
            </p:nvSpPr>
            <p:spPr bwMode="auto">
              <a:xfrm>
                <a:off x="3429000" y="3276600"/>
                <a:ext cx="30480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400" b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d</a:t>
                </a:r>
                <a:endParaRPr lang="zh-CN" altLang="en-US" sz="24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41" name="TextBox 547"/>
              <p:cNvSpPr txBox="1">
                <a:spLocks noChangeArrowheads="1"/>
              </p:cNvSpPr>
              <p:nvPr/>
            </p:nvSpPr>
            <p:spPr bwMode="auto">
              <a:xfrm>
                <a:off x="4114800" y="3276600"/>
                <a:ext cx="30480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400" b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c</a:t>
                </a:r>
                <a:endParaRPr lang="zh-CN" altLang="en-US" sz="24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42" name="TextBox 548"/>
              <p:cNvSpPr txBox="1">
                <a:spLocks noChangeArrowheads="1"/>
              </p:cNvSpPr>
              <p:nvPr/>
            </p:nvSpPr>
            <p:spPr bwMode="auto">
              <a:xfrm>
                <a:off x="4572000" y="3276600"/>
                <a:ext cx="60960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400" b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dp</a:t>
                </a:r>
                <a:endParaRPr lang="zh-CN" altLang="en-US" sz="24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43" name="TextBox 549"/>
              <p:cNvSpPr txBox="1">
                <a:spLocks noChangeArrowheads="1"/>
              </p:cNvSpPr>
              <p:nvPr/>
            </p:nvSpPr>
            <p:spPr bwMode="auto">
              <a:xfrm>
                <a:off x="5181600" y="3276600"/>
                <a:ext cx="30480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400" b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b</a:t>
                </a:r>
                <a:endParaRPr lang="zh-CN" altLang="en-US" sz="24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44" name="TextBox 550"/>
              <p:cNvSpPr txBox="1">
                <a:spLocks noChangeArrowheads="1"/>
              </p:cNvSpPr>
              <p:nvPr/>
            </p:nvSpPr>
            <p:spPr bwMode="auto">
              <a:xfrm>
                <a:off x="5715000" y="3276600"/>
                <a:ext cx="30480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400" b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endParaRPr lang="zh-CN" altLang="en-US" sz="24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45" name="TextBox 551"/>
              <p:cNvSpPr txBox="1">
                <a:spLocks noChangeArrowheads="1"/>
              </p:cNvSpPr>
              <p:nvPr/>
            </p:nvSpPr>
            <p:spPr bwMode="auto">
              <a:xfrm>
                <a:off x="6477000" y="3276600"/>
                <a:ext cx="30480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400" b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f</a:t>
                </a:r>
                <a:endParaRPr lang="zh-CN" altLang="en-US" sz="24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46" name="TextBox 552"/>
              <p:cNvSpPr txBox="1">
                <a:spLocks noChangeArrowheads="1"/>
              </p:cNvSpPr>
              <p:nvPr/>
            </p:nvSpPr>
            <p:spPr bwMode="auto">
              <a:xfrm>
                <a:off x="7010400" y="3276600"/>
                <a:ext cx="60960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400" b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endParaRPr lang="zh-CN" altLang="en-US" sz="24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887" name="圆角矩形 886"/>
            <p:cNvSpPr/>
            <p:nvPr/>
          </p:nvSpPr>
          <p:spPr>
            <a:xfrm>
              <a:off x="2819400" y="1500174"/>
              <a:ext cx="4752996" cy="1357322"/>
            </a:xfrm>
            <a:prstGeom prst="roundRect">
              <a:avLst>
                <a:gd name="adj" fmla="val 11721"/>
              </a:avLst>
            </a:prstGeom>
            <a:noFill/>
            <a:ln>
              <a:solidFill>
                <a:srgbClr val="FF66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888" name="圆角矩形 887"/>
          <p:cNvSpPr/>
          <p:nvPr/>
        </p:nvSpPr>
        <p:spPr>
          <a:xfrm>
            <a:off x="2819400" y="4643446"/>
            <a:ext cx="4752996" cy="1428760"/>
          </a:xfrm>
          <a:prstGeom prst="roundRect">
            <a:avLst>
              <a:gd name="adj" fmla="val 11721"/>
            </a:avLst>
          </a:prstGeom>
          <a:noFill/>
          <a:ln>
            <a:solidFill>
              <a:srgbClr val="FF66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89" name="TextBox 302"/>
          <p:cNvSpPr txBox="1">
            <a:spLocks noChangeArrowheads="1"/>
          </p:cNvSpPr>
          <p:nvPr/>
        </p:nvSpPr>
        <p:spPr bwMode="auto">
          <a:xfrm>
            <a:off x="8305800" y="1538270"/>
            <a:ext cx="609600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008000"/>
                </a:solidFill>
              </a:rPr>
              <a:t>共阳极</a:t>
            </a:r>
          </a:p>
        </p:txBody>
      </p:sp>
      <p:sp>
        <p:nvSpPr>
          <p:cNvPr id="890" name="TextBox 303"/>
          <p:cNvSpPr txBox="1">
            <a:spLocks noChangeArrowheads="1"/>
          </p:cNvSpPr>
          <p:nvPr/>
        </p:nvSpPr>
        <p:spPr bwMode="auto">
          <a:xfrm>
            <a:off x="8305800" y="4687906"/>
            <a:ext cx="609600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008000"/>
                </a:solidFill>
              </a:rPr>
              <a:t>共阴极</a:t>
            </a:r>
          </a:p>
        </p:txBody>
      </p:sp>
      <p:grpSp>
        <p:nvGrpSpPr>
          <p:cNvPr id="929" name="组合 928"/>
          <p:cNvGrpSpPr/>
          <p:nvPr/>
        </p:nvGrpSpPr>
        <p:grpSpPr>
          <a:xfrm>
            <a:off x="352412" y="2071678"/>
            <a:ext cx="2362200" cy="1804988"/>
            <a:chOff x="352412" y="2071678"/>
            <a:chExt cx="2362200" cy="1804988"/>
          </a:xfrm>
        </p:grpSpPr>
        <p:sp>
          <p:nvSpPr>
            <p:cNvPr id="892" name="矩形 891"/>
            <p:cNvSpPr/>
            <p:nvPr/>
          </p:nvSpPr>
          <p:spPr bwMode="auto">
            <a:xfrm>
              <a:off x="885812" y="2239953"/>
              <a:ext cx="1143000" cy="1600200"/>
            </a:xfrm>
            <a:prstGeom prst="rect">
              <a:avLst/>
            </a:prstGeom>
            <a:solidFill>
              <a:srgbClr val="FFFF99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93" name="TextBox 19"/>
            <p:cNvSpPr txBox="1">
              <a:spLocks noChangeArrowheads="1"/>
            </p:cNvSpPr>
            <p:nvPr/>
          </p:nvSpPr>
          <p:spPr bwMode="auto">
            <a:xfrm>
              <a:off x="1219435" y="2071678"/>
              <a:ext cx="304523" cy="4615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4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endParaRPr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894" name="直接连接符 893"/>
            <p:cNvCxnSpPr/>
            <p:nvPr/>
          </p:nvCxnSpPr>
          <p:spPr bwMode="auto">
            <a:xfrm>
              <a:off x="1190612" y="2468553"/>
              <a:ext cx="381000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5" name="直接连接符 894"/>
            <p:cNvCxnSpPr/>
            <p:nvPr/>
          </p:nvCxnSpPr>
          <p:spPr bwMode="auto">
            <a:xfrm rot="5400000">
              <a:off x="923912" y="2754303"/>
              <a:ext cx="381000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6" name="直接连接符 895"/>
            <p:cNvCxnSpPr/>
            <p:nvPr/>
          </p:nvCxnSpPr>
          <p:spPr bwMode="auto">
            <a:xfrm rot="5400000">
              <a:off x="1457312" y="2754303"/>
              <a:ext cx="381000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7" name="直接连接符 896"/>
            <p:cNvCxnSpPr/>
            <p:nvPr/>
          </p:nvCxnSpPr>
          <p:spPr bwMode="auto">
            <a:xfrm>
              <a:off x="1190612" y="3040053"/>
              <a:ext cx="381000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8" name="直接连接符 897"/>
            <p:cNvCxnSpPr/>
            <p:nvPr/>
          </p:nvCxnSpPr>
          <p:spPr bwMode="auto">
            <a:xfrm rot="5400000">
              <a:off x="1457312" y="3325804"/>
              <a:ext cx="381000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9" name="直接连接符 898"/>
            <p:cNvCxnSpPr/>
            <p:nvPr/>
          </p:nvCxnSpPr>
          <p:spPr bwMode="auto">
            <a:xfrm rot="5400000">
              <a:off x="923912" y="3325804"/>
              <a:ext cx="381000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0" name="直接连接符 899"/>
            <p:cNvCxnSpPr/>
            <p:nvPr/>
          </p:nvCxnSpPr>
          <p:spPr bwMode="auto">
            <a:xfrm>
              <a:off x="1190612" y="3611553"/>
              <a:ext cx="381000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1" name="椭圆 900"/>
            <p:cNvSpPr/>
            <p:nvPr/>
          </p:nvSpPr>
          <p:spPr bwMode="auto">
            <a:xfrm>
              <a:off x="1806562" y="3535353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02" name="TextBox 20"/>
            <p:cNvSpPr txBox="1">
              <a:spLocks noChangeArrowheads="1"/>
            </p:cNvSpPr>
            <p:nvPr/>
          </p:nvSpPr>
          <p:spPr bwMode="auto">
            <a:xfrm>
              <a:off x="1620122" y="2499067"/>
              <a:ext cx="304523" cy="4615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400" b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  <a:endParaRPr lang="zh-CN" altLang="en-US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03" name="TextBox 21"/>
            <p:cNvSpPr txBox="1">
              <a:spLocks noChangeArrowheads="1"/>
            </p:cNvSpPr>
            <p:nvPr/>
          </p:nvSpPr>
          <p:spPr bwMode="auto">
            <a:xfrm>
              <a:off x="1382832" y="3009560"/>
              <a:ext cx="304523" cy="4615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400" b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c</a:t>
              </a:r>
              <a:endParaRPr lang="zh-CN" altLang="en-US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04" name="TextBox 22"/>
            <p:cNvSpPr txBox="1">
              <a:spLocks noChangeArrowheads="1"/>
            </p:cNvSpPr>
            <p:nvPr/>
          </p:nvSpPr>
          <p:spPr bwMode="auto">
            <a:xfrm>
              <a:off x="1179782" y="3220532"/>
              <a:ext cx="304523" cy="4615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400" b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d</a:t>
              </a:r>
              <a:endParaRPr lang="zh-CN" altLang="en-US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05" name="TextBox 23"/>
            <p:cNvSpPr txBox="1">
              <a:spLocks noChangeArrowheads="1"/>
            </p:cNvSpPr>
            <p:nvPr/>
          </p:nvSpPr>
          <p:spPr bwMode="auto">
            <a:xfrm>
              <a:off x="839775" y="3045178"/>
              <a:ext cx="304523" cy="4615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4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e</a:t>
              </a:r>
              <a:endParaRPr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06" name="TextBox 24"/>
            <p:cNvSpPr txBox="1">
              <a:spLocks noChangeArrowheads="1"/>
            </p:cNvSpPr>
            <p:nvPr/>
          </p:nvSpPr>
          <p:spPr bwMode="auto">
            <a:xfrm>
              <a:off x="839776" y="2499070"/>
              <a:ext cx="304523" cy="4615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4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endParaRPr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07" name="TextBox 25"/>
            <p:cNvSpPr txBox="1">
              <a:spLocks noChangeArrowheads="1"/>
            </p:cNvSpPr>
            <p:nvPr/>
          </p:nvSpPr>
          <p:spPr bwMode="auto">
            <a:xfrm>
              <a:off x="1219440" y="2589962"/>
              <a:ext cx="304523" cy="4615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400" b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g</a:t>
              </a:r>
              <a:endParaRPr lang="zh-CN" altLang="en-US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08" name="TextBox 26"/>
            <p:cNvSpPr txBox="1">
              <a:spLocks noChangeArrowheads="1"/>
            </p:cNvSpPr>
            <p:nvPr/>
          </p:nvSpPr>
          <p:spPr bwMode="auto">
            <a:xfrm>
              <a:off x="1603166" y="3175766"/>
              <a:ext cx="557629" cy="3999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000" b="1" dirty="0" err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dp</a:t>
              </a:r>
              <a:endParaRPr lang="zh-CN" altLang="en-US" sz="20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909" name="直接连接符 908"/>
            <p:cNvCxnSpPr/>
            <p:nvPr/>
          </p:nvCxnSpPr>
          <p:spPr bwMode="auto">
            <a:xfrm>
              <a:off x="657212" y="3643303"/>
              <a:ext cx="228600" cy="0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0" name="直接连接符 909"/>
            <p:cNvCxnSpPr/>
            <p:nvPr/>
          </p:nvCxnSpPr>
          <p:spPr bwMode="auto">
            <a:xfrm>
              <a:off x="657212" y="3338503"/>
              <a:ext cx="228600" cy="0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1" name="直接连接符 910"/>
            <p:cNvCxnSpPr/>
            <p:nvPr/>
          </p:nvCxnSpPr>
          <p:spPr bwMode="auto">
            <a:xfrm>
              <a:off x="657212" y="3033703"/>
              <a:ext cx="228600" cy="0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2" name="直接连接符 911"/>
            <p:cNvCxnSpPr/>
            <p:nvPr/>
          </p:nvCxnSpPr>
          <p:spPr bwMode="auto">
            <a:xfrm>
              <a:off x="657212" y="2728903"/>
              <a:ext cx="228600" cy="0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3" name="直接连接符 912"/>
            <p:cNvCxnSpPr/>
            <p:nvPr/>
          </p:nvCxnSpPr>
          <p:spPr bwMode="auto">
            <a:xfrm>
              <a:off x="657212" y="2424103"/>
              <a:ext cx="228600" cy="0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4" name="TextBox 39"/>
            <p:cNvSpPr txBox="1">
              <a:spLocks noChangeArrowheads="1"/>
            </p:cNvSpPr>
            <p:nvPr/>
          </p:nvSpPr>
          <p:spPr bwMode="auto">
            <a:xfrm>
              <a:off x="352412" y="2195986"/>
              <a:ext cx="304800" cy="4618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400" b="1">
                  <a:latin typeface="Times New Roman" pitchFamily="18" charset="0"/>
                  <a:cs typeface="Times New Roman" pitchFamily="18" charset="0"/>
                </a:rPr>
                <a:t>1</a:t>
              </a:r>
              <a:endParaRPr lang="zh-CN" altLang="en-US" sz="2400" b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15" name="TextBox 40"/>
            <p:cNvSpPr txBox="1">
              <a:spLocks noChangeArrowheads="1"/>
            </p:cNvSpPr>
            <p:nvPr/>
          </p:nvSpPr>
          <p:spPr bwMode="auto">
            <a:xfrm>
              <a:off x="352412" y="3414836"/>
              <a:ext cx="304800" cy="4618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400" b="1">
                  <a:latin typeface="Times New Roman" pitchFamily="18" charset="0"/>
                  <a:cs typeface="Times New Roman" pitchFamily="18" charset="0"/>
                </a:rPr>
                <a:t>5</a:t>
              </a:r>
              <a:endParaRPr lang="zh-CN" altLang="en-US" sz="2400" b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16" name="TextBox 41"/>
            <p:cNvSpPr txBox="1">
              <a:spLocks noChangeArrowheads="1"/>
            </p:cNvSpPr>
            <p:nvPr/>
          </p:nvSpPr>
          <p:spPr bwMode="auto">
            <a:xfrm>
              <a:off x="2257412" y="3414836"/>
              <a:ext cx="304800" cy="4618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400" b="1">
                  <a:latin typeface="Times New Roman" pitchFamily="18" charset="0"/>
                  <a:cs typeface="Times New Roman" pitchFamily="18" charset="0"/>
                </a:rPr>
                <a:t>6</a:t>
              </a:r>
              <a:endParaRPr lang="zh-CN" altLang="en-US" sz="2400" b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17" name="TextBox 42"/>
            <p:cNvSpPr txBox="1">
              <a:spLocks noChangeArrowheads="1"/>
            </p:cNvSpPr>
            <p:nvPr/>
          </p:nvSpPr>
          <p:spPr bwMode="auto">
            <a:xfrm>
              <a:off x="2181212" y="2191226"/>
              <a:ext cx="533400" cy="4618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400" b="1">
                  <a:latin typeface="Times New Roman" pitchFamily="18" charset="0"/>
                  <a:cs typeface="Times New Roman" pitchFamily="18" charset="0"/>
                </a:rPr>
                <a:t>10</a:t>
              </a:r>
              <a:endParaRPr lang="zh-CN" altLang="en-US" sz="2400" b="1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918" name="直接连接符 917"/>
            <p:cNvCxnSpPr/>
            <p:nvPr/>
          </p:nvCxnSpPr>
          <p:spPr bwMode="auto">
            <a:xfrm>
              <a:off x="2028812" y="3643303"/>
              <a:ext cx="228600" cy="0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9" name="直接连接符 918"/>
            <p:cNvCxnSpPr/>
            <p:nvPr/>
          </p:nvCxnSpPr>
          <p:spPr bwMode="auto">
            <a:xfrm>
              <a:off x="2028812" y="3338503"/>
              <a:ext cx="228600" cy="0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0" name="直接连接符 919"/>
            <p:cNvCxnSpPr/>
            <p:nvPr/>
          </p:nvCxnSpPr>
          <p:spPr bwMode="auto">
            <a:xfrm>
              <a:off x="2028812" y="3033703"/>
              <a:ext cx="228600" cy="0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1" name="直接连接符 920"/>
            <p:cNvCxnSpPr/>
            <p:nvPr/>
          </p:nvCxnSpPr>
          <p:spPr bwMode="auto">
            <a:xfrm>
              <a:off x="2028812" y="2728903"/>
              <a:ext cx="228600" cy="0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2" name="直接连接符 921"/>
            <p:cNvCxnSpPr/>
            <p:nvPr/>
          </p:nvCxnSpPr>
          <p:spPr bwMode="auto">
            <a:xfrm>
              <a:off x="2028812" y="2424103"/>
              <a:ext cx="228600" cy="0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3" name="TextBox 40"/>
            <p:cNvSpPr txBox="1">
              <a:spLocks noChangeArrowheads="1"/>
            </p:cNvSpPr>
            <p:nvPr/>
          </p:nvSpPr>
          <p:spPr bwMode="auto">
            <a:xfrm>
              <a:off x="352412" y="2500699"/>
              <a:ext cx="304800" cy="4618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400" b="1">
                  <a:latin typeface="Times New Roman" pitchFamily="18" charset="0"/>
                  <a:cs typeface="Times New Roman" pitchFamily="18" charset="0"/>
                </a:rPr>
                <a:t>2</a:t>
              </a:r>
              <a:endParaRPr lang="zh-CN" altLang="en-US" sz="2400" b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24" name="TextBox 40"/>
            <p:cNvSpPr txBox="1">
              <a:spLocks noChangeArrowheads="1"/>
            </p:cNvSpPr>
            <p:nvPr/>
          </p:nvSpPr>
          <p:spPr bwMode="auto">
            <a:xfrm>
              <a:off x="352412" y="2805411"/>
              <a:ext cx="304800" cy="4618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400" b="1">
                  <a:latin typeface="Times New Roman" pitchFamily="18" charset="0"/>
                  <a:cs typeface="Times New Roman" pitchFamily="18" charset="0"/>
                </a:rPr>
                <a:t>3</a:t>
              </a:r>
              <a:endParaRPr lang="zh-CN" altLang="en-US" sz="2400" b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25" name="TextBox 40"/>
            <p:cNvSpPr txBox="1">
              <a:spLocks noChangeArrowheads="1"/>
            </p:cNvSpPr>
            <p:nvPr/>
          </p:nvSpPr>
          <p:spPr bwMode="auto">
            <a:xfrm>
              <a:off x="352412" y="3110123"/>
              <a:ext cx="304800" cy="4618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400" b="1">
                  <a:latin typeface="Times New Roman" pitchFamily="18" charset="0"/>
                  <a:cs typeface="Times New Roman" pitchFamily="18" charset="0"/>
                </a:rPr>
                <a:t>4</a:t>
              </a:r>
              <a:endParaRPr lang="zh-CN" altLang="en-US" sz="2400" b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26" name="TextBox 41"/>
            <p:cNvSpPr txBox="1">
              <a:spLocks noChangeArrowheads="1"/>
            </p:cNvSpPr>
            <p:nvPr/>
          </p:nvSpPr>
          <p:spPr bwMode="auto">
            <a:xfrm>
              <a:off x="2257412" y="3110123"/>
              <a:ext cx="304800" cy="4618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400" b="1">
                  <a:latin typeface="Times New Roman" pitchFamily="18" charset="0"/>
                  <a:cs typeface="Times New Roman" pitchFamily="18" charset="0"/>
                </a:rPr>
                <a:t>7</a:t>
              </a:r>
              <a:endParaRPr lang="zh-CN" altLang="en-US" sz="2400" b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27" name="TextBox 41"/>
            <p:cNvSpPr txBox="1">
              <a:spLocks noChangeArrowheads="1"/>
            </p:cNvSpPr>
            <p:nvPr/>
          </p:nvSpPr>
          <p:spPr bwMode="auto">
            <a:xfrm>
              <a:off x="2257412" y="2805411"/>
              <a:ext cx="304800" cy="4618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400" b="1">
                  <a:latin typeface="Times New Roman" pitchFamily="18" charset="0"/>
                  <a:cs typeface="Times New Roman" pitchFamily="18" charset="0"/>
                </a:rPr>
                <a:t>8</a:t>
              </a:r>
              <a:endParaRPr lang="zh-CN" altLang="en-US" sz="2400" b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28" name="TextBox 41"/>
            <p:cNvSpPr txBox="1">
              <a:spLocks noChangeArrowheads="1"/>
            </p:cNvSpPr>
            <p:nvPr/>
          </p:nvSpPr>
          <p:spPr bwMode="auto">
            <a:xfrm>
              <a:off x="2257412" y="2500699"/>
              <a:ext cx="304800" cy="4618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400" b="1">
                  <a:latin typeface="Times New Roman" pitchFamily="18" charset="0"/>
                  <a:cs typeface="Times New Roman" pitchFamily="18" charset="0"/>
                </a:rPr>
                <a:t>9</a:t>
              </a:r>
              <a:endParaRPr lang="zh-CN" altLang="en-US" sz="2400" b="1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FC4CDC-44F4-49CD-B143-B7F9C74501EC}" type="slidenum">
              <a:rPr lang="zh-CN" altLang="en-US"/>
              <a:pPr/>
              <a:t>17</a:t>
            </a:fld>
            <a:endParaRPr lang="en-US" altLang="zh-CN"/>
          </a:p>
        </p:txBody>
      </p:sp>
      <p:sp>
        <p:nvSpPr>
          <p:cNvPr id="112845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569325" cy="935038"/>
          </a:xfrm>
          <a:noFill/>
          <a:ln/>
        </p:spPr>
        <p:txBody>
          <a:bodyPr anchor="t"/>
          <a:lstStyle/>
          <a:p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8.1.1  LED</a:t>
            </a:r>
            <a:r>
              <a:rPr lang="zh-CN" altLang="en-US" sz="2800" b="1">
                <a:solidFill>
                  <a:schemeClr val="bg2"/>
                </a:solidFill>
                <a:ea typeface="黑体" pitchFamily="2" charset="-122"/>
              </a:rPr>
              <a:t>接口</a:t>
            </a:r>
            <a:r>
              <a:rPr lang="zh-CN" altLang="en-US" sz="2800" b="1">
                <a:solidFill>
                  <a:srgbClr val="006600"/>
                </a:solidFill>
                <a:ea typeface="黑体" pitchFamily="2" charset="-122"/>
              </a:rPr>
              <a:t/>
            </a:r>
            <a:br>
              <a:rPr lang="zh-CN" altLang="en-US" sz="2800" b="1">
                <a:solidFill>
                  <a:srgbClr val="006600"/>
                </a:solidFill>
                <a:ea typeface="黑体" pitchFamily="2" charset="-122"/>
              </a:rPr>
            </a:br>
            <a:r>
              <a:rPr lang="zh-CN" altLang="en-US" sz="2800" b="1">
                <a:solidFill>
                  <a:srgbClr val="006600"/>
                </a:solidFill>
                <a:ea typeface="黑体" pitchFamily="2" charset="-122"/>
              </a:rPr>
              <a:t> </a:t>
            </a:r>
            <a:r>
              <a:rPr lang="zh-CN" altLang="en-US" sz="2800" b="1">
                <a:solidFill>
                  <a:srgbClr val="D60093"/>
                </a:solidFill>
                <a:ea typeface="黑体" pitchFamily="2" charset="-122"/>
              </a:rPr>
              <a:t>二、接口电路       </a:t>
            </a:r>
            <a:r>
              <a:rPr lang="en-US" altLang="zh-CN" sz="2800" b="1">
                <a:solidFill>
                  <a:srgbClr val="FF6600"/>
                </a:solidFill>
                <a:ea typeface="黑体" pitchFamily="2" charset="-122"/>
              </a:rPr>
              <a:t>1</a:t>
            </a:r>
            <a:r>
              <a:rPr lang="en-US" altLang="zh-CN" sz="2800" b="1">
                <a:solidFill>
                  <a:srgbClr val="FF6600"/>
                </a:solidFill>
                <a:latin typeface="宋体" pitchFamily="2" charset="-122"/>
              </a:rPr>
              <a:t>)</a:t>
            </a:r>
            <a:r>
              <a:rPr lang="en-US" altLang="zh-CN" sz="2800" b="1">
                <a:solidFill>
                  <a:srgbClr val="FF6600"/>
                </a:solidFill>
                <a:latin typeface="Times New Roman" pitchFamily="18" charset="0"/>
              </a:rPr>
              <a:t> </a:t>
            </a:r>
            <a:r>
              <a:rPr lang="zh-CN" altLang="en-US" sz="2800" b="1">
                <a:solidFill>
                  <a:srgbClr val="FF6600"/>
                </a:solidFill>
                <a:ea typeface="黑体" pitchFamily="2" charset="-122"/>
              </a:rPr>
              <a:t>用通用并行接口芯片作接口</a:t>
            </a:r>
          </a:p>
        </p:txBody>
      </p:sp>
      <p:sp>
        <p:nvSpPr>
          <p:cNvPr id="1128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341438"/>
            <a:ext cx="8713788" cy="5327650"/>
          </a:xfrm>
        </p:spPr>
        <p:txBody>
          <a:bodyPr/>
          <a:lstStyle/>
          <a:p>
            <a:pPr marL="444500" indent="-444500">
              <a:spcAft>
                <a:spcPct val="10000"/>
              </a:spcAft>
              <a:buFont typeface="Wingdings" pitchFamily="2" charset="2"/>
              <a:buNone/>
            </a:pPr>
            <a:r>
              <a:rPr lang="en-US" altLang="zh-CN" sz="2800" b="1" dirty="0" smtClean="0"/>
              <a:t>P332</a:t>
            </a:r>
            <a:r>
              <a:rPr lang="zh-CN" altLang="en-US" sz="2800" b="1" dirty="0" smtClean="0"/>
              <a:t>，</a:t>
            </a:r>
            <a:r>
              <a:rPr lang="zh-CN" altLang="en-US" sz="2800" b="1" dirty="0"/>
              <a:t>图</a:t>
            </a:r>
            <a:r>
              <a:rPr lang="en-US" altLang="zh-CN" sz="2800" b="1" dirty="0"/>
              <a:t>8.4</a:t>
            </a:r>
          </a:p>
          <a:p>
            <a:pPr marL="444500" indent="-444500">
              <a:spcAft>
                <a:spcPct val="10000"/>
              </a:spcAft>
            </a:pPr>
            <a:r>
              <a:rPr lang="zh-CN" altLang="en-US" sz="2800" b="1" dirty="0"/>
              <a:t>输出接口：锁存器＋驱动器 </a:t>
            </a:r>
            <a:r>
              <a:rPr lang="en-US" altLang="zh-CN" sz="2800" b="1" dirty="0">
                <a:latin typeface="+mn-ea"/>
              </a:rPr>
              <a:t>→</a:t>
            </a:r>
            <a:r>
              <a:rPr lang="en-US" altLang="zh-CN" sz="2800" b="1" dirty="0"/>
              <a:t> LED</a:t>
            </a:r>
            <a:r>
              <a:rPr lang="zh-CN" altLang="en-US" sz="2800" b="1" dirty="0"/>
              <a:t>数码管</a:t>
            </a:r>
            <a:br>
              <a:rPr lang="zh-CN" altLang="en-US" sz="2800" b="1" dirty="0"/>
            </a:br>
            <a:r>
              <a:rPr lang="zh-CN" altLang="en-US" sz="2800" b="1" dirty="0"/>
              <a:t>		</a:t>
            </a:r>
            <a:r>
              <a:rPr lang="en-US" altLang="zh-CN" sz="2800" b="1" dirty="0"/>
              <a:t>74LS273	74LS06</a:t>
            </a:r>
            <a:r>
              <a:rPr lang="zh-CN" altLang="en-US" sz="2800" b="1" dirty="0"/>
              <a:t>（</a:t>
            </a:r>
            <a:r>
              <a:rPr lang="en-US" altLang="zh-CN" sz="2800" b="1" dirty="0"/>
              <a:t>OC</a:t>
            </a:r>
            <a:r>
              <a:rPr lang="zh-CN" altLang="en-US" sz="2800" b="1" dirty="0"/>
              <a:t>）</a:t>
            </a:r>
          </a:p>
          <a:p>
            <a:pPr marL="444500" indent="-444500">
              <a:spcAft>
                <a:spcPct val="10000"/>
              </a:spcAft>
            </a:pPr>
            <a:r>
              <a:rPr lang="zh-CN" altLang="en-US" sz="2800" b="1" dirty="0"/>
              <a:t>输入接口：三态门 </a:t>
            </a:r>
            <a:r>
              <a:rPr lang="zh-CN" altLang="en-US" sz="2800" b="1" dirty="0">
                <a:latin typeface="+mn-ea"/>
              </a:rPr>
              <a:t>←</a:t>
            </a:r>
            <a:r>
              <a:rPr lang="zh-CN" altLang="en-US" sz="2800" b="1" dirty="0"/>
              <a:t> 按钮</a:t>
            </a:r>
            <a:r>
              <a:rPr lang="en-US" altLang="zh-CN" sz="2800" b="1" dirty="0"/>
              <a:t>K</a:t>
            </a:r>
          </a:p>
          <a:p>
            <a:pPr marL="444500" indent="-444500">
              <a:spcAft>
                <a:spcPct val="10000"/>
              </a:spcAft>
            </a:pPr>
            <a:r>
              <a:rPr lang="en-US" altLang="zh-CN" sz="2800" b="1" dirty="0"/>
              <a:t>510Ω </a:t>
            </a:r>
            <a:r>
              <a:rPr lang="en-US" altLang="zh-CN" sz="2800" b="1" dirty="0">
                <a:latin typeface="+mn-ea"/>
              </a:rPr>
              <a:t>→</a:t>
            </a:r>
            <a:r>
              <a:rPr lang="en-US" altLang="zh-CN" sz="2800" b="1" dirty="0"/>
              <a:t> 8.4 mA</a:t>
            </a:r>
            <a:br>
              <a:rPr lang="en-US" altLang="zh-CN" sz="2800" b="1" dirty="0"/>
            </a:br>
            <a:r>
              <a:rPr lang="en-US" altLang="zh-CN" sz="2800" b="1" dirty="0"/>
              <a:t>330Ω </a:t>
            </a:r>
            <a:r>
              <a:rPr lang="en-US" altLang="zh-CN" sz="2800" b="1" dirty="0">
                <a:latin typeface="+mn-ea"/>
              </a:rPr>
              <a:t>→</a:t>
            </a:r>
            <a:r>
              <a:rPr lang="en-US" altLang="zh-CN" sz="2800" b="1" dirty="0"/>
              <a:t> 13 mA</a:t>
            </a:r>
            <a:r>
              <a:rPr lang="zh-CN" altLang="en-US" sz="2800" b="1" dirty="0"/>
              <a:t>（</a:t>
            </a:r>
            <a:r>
              <a:rPr lang="en-US" altLang="zh-CN" sz="2800" b="1" dirty="0"/>
              <a:t>4.3V/330Ω</a:t>
            </a:r>
            <a:r>
              <a:rPr lang="zh-CN" altLang="en-US" sz="2800" b="1" dirty="0"/>
              <a:t>）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7428" name="Object 4"/>
          <p:cNvGraphicFramePr>
            <a:graphicFrameLocks noChangeAspect="1"/>
          </p:cNvGraphicFramePr>
          <p:nvPr/>
        </p:nvGraphicFramePr>
        <p:xfrm>
          <a:off x="215900" y="58738"/>
          <a:ext cx="8532813" cy="668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429" name="Visio" r:id="rId3" imgW="4606589" imgH="3606069" progId="Visio.Drawing.11">
                  <p:embed/>
                </p:oleObj>
              </mc:Choice>
              <mc:Fallback>
                <p:oleObj name="Visio" r:id="rId3" imgW="4606589" imgH="3606069" progId="Visio.Drawing.11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" y="58738"/>
                        <a:ext cx="8532813" cy="668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430" name="Text Box 6"/>
          <p:cNvSpPr txBox="1">
            <a:spLocks noChangeArrowheads="1"/>
          </p:cNvSpPr>
          <p:nvPr/>
        </p:nvSpPr>
        <p:spPr bwMode="auto">
          <a:xfrm>
            <a:off x="107950" y="115888"/>
            <a:ext cx="5181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000">
                <a:solidFill>
                  <a:schemeClr val="bg2"/>
                </a:solidFill>
              </a:rPr>
              <a:t>图</a:t>
            </a:r>
            <a:r>
              <a:rPr kumimoji="1" lang="en-US" altLang="zh-CN" sz="2000">
                <a:solidFill>
                  <a:schemeClr val="bg2"/>
                </a:solidFill>
              </a:rPr>
              <a:t>8.4   LED</a:t>
            </a:r>
            <a:r>
              <a:rPr kumimoji="1" lang="zh-CN" altLang="en-US" sz="2000">
                <a:solidFill>
                  <a:schemeClr val="bg2"/>
                </a:solidFill>
              </a:rPr>
              <a:t>数码管及按钮的一种接口电路 </a:t>
            </a:r>
          </a:p>
        </p:txBody>
      </p:sp>
      <p:sp>
        <p:nvSpPr>
          <p:cNvPr id="1127431" name="AutoShape 7"/>
          <p:cNvSpPr>
            <a:spLocks/>
          </p:cNvSpPr>
          <p:nvPr/>
        </p:nvSpPr>
        <p:spPr bwMode="auto">
          <a:xfrm>
            <a:off x="757238" y="3141663"/>
            <a:ext cx="142875" cy="719137"/>
          </a:xfrm>
          <a:prstGeom prst="leftBrace">
            <a:avLst>
              <a:gd name="adj1" fmla="val 41944"/>
              <a:gd name="adj2" fmla="val 50000"/>
            </a:avLst>
          </a:prstGeom>
          <a:noFill/>
          <a:ln w="28575">
            <a:solidFill>
              <a:srgbClr val="FF00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7432" name="AutoShape 8"/>
          <p:cNvSpPr>
            <a:spLocks/>
          </p:cNvSpPr>
          <p:nvPr/>
        </p:nvSpPr>
        <p:spPr bwMode="auto">
          <a:xfrm>
            <a:off x="755650" y="3933825"/>
            <a:ext cx="142875" cy="719138"/>
          </a:xfrm>
          <a:prstGeom prst="leftBrace">
            <a:avLst>
              <a:gd name="adj1" fmla="val 41944"/>
              <a:gd name="adj2" fmla="val 50000"/>
            </a:avLst>
          </a:prstGeom>
          <a:noFill/>
          <a:ln w="28575">
            <a:solidFill>
              <a:srgbClr val="FF00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7433" name="AutoShape 9"/>
          <p:cNvSpPr>
            <a:spLocks/>
          </p:cNvSpPr>
          <p:nvPr/>
        </p:nvSpPr>
        <p:spPr bwMode="auto">
          <a:xfrm>
            <a:off x="755650" y="4724400"/>
            <a:ext cx="142875" cy="719138"/>
          </a:xfrm>
          <a:prstGeom prst="leftBrace">
            <a:avLst>
              <a:gd name="adj1" fmla="val 41944"/>
              <a:gd name="adj2" fmla="val 50000"/>
            </a:avLst>
          </a:prstGeom>
          <a:noFill/>
          <a:ln w="28575">
            <a:solidFill>
              <a:srgbClr val="FF00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7434" name="AutoShape 10"/>
          <p:cNvSpPr>
            <a:spLocks/>
          </p:cNvSpPr>
          <p:nvPr/>
        </p:nvSpPr>
        <p:spPr bwMode="auto">
          <a:xfrm>
            <a:off x="755650" y="5516563"/>
            <a:ext cx="142875" cy="719137"/>
          </a:xfrm>
          <a:prstGeom prst="leftBrace">
            <a:avLst>
              <a:gd name="adj1" fmla="val 41944"/>
              <a:gd name="adj2" fmla="val 50000"/>
            </a:avLst>
          </a:prstGeom>
          <a:noFill/>
          <a:ln w="28575">
            <a:solidFill>
              <a:srgbClr val="FF00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7435" name="Text Box 11"/>
          <p:cNvSpPr txBox="1">
            <a:spLocks noChangeArrowheads="1"/>
          </p:cNvSpPr>
          <p:nvPr/>
        </p:nvSpPr>
        <p:spPr bwMode="auto">
          <a:xfrm>
            <a:off x="466725" y="3176588"/>
            <a:ext cx="433388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rgbClr val="FF0000"/>
                </a:solidFill>
                <a:latin typeface="Arial" charset="0"/>
              </a:rPr>
              <a:t>0</a:t>
            </a:r>
          </a:p>
        </p:txBody>
      </p:sp>
      <p:sp>
        <p:nvSpPr>
          <p:cNvPr id="1127436" name="Text Box 12"/>
          <p:cNvSpPr txBox="1">
            <a:spLocks noChangeArrowheads="1"/>
          </p:cNvSpPr>
          <p:nvPr/>
        </p:nvSpPr>
        <p:spPr bwMode="auto">
          <a:xfrm>
            <a:off x="466725" y="3968750"/>
            <a:ext cx="433388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rgbClr val="FF0000"/>
                </a:solidFill>
                <a:latin typeface="Arial" charset="0"/>
              </a:rPr>
              <a:t>0</a:t>
            </a:r>
          </a:p>
        </p:txBody>
      </p:sp>
      <p:sp>
        <p:nvSpPr>
          <p:cNvPr id="1127437" name="Text Box 13"/>
          <p:cNvSpPr txBox="1">
            <a:spLocks noChangeArrowheads="1"/>
          </p:cNvSpPr>
          <p:nvPr/>
        </p:nvSpPr>
        <p:spPr bwMode="auto">
          <a:xfrm>
            <a:off x="466725" y="4797425"/>
            <a:ext cx="433388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rgbClr val="FF0000"/>
                </a:solidFill>
                <a:latin typeface="Arial" charset="0"/>
              </a:rPr>
              <a:t>F</a:t>
            </a:r>
          </a:p>
        </p:txBody>
      </p:sp>
      <p:sp>
        <p:nvSpPr>
          <p:cNvPr id="1127438" name="Text Box 14"/>
          <p:cNvSpPr txBox="1">
            <a:spLocks noChangeArrowheads="1"/>
          </p:cNvSpPr>
          <p:nvPr/>
        </p:nvSpPr>
        <p:spPr bwMode="auto">
          <a:xfrm>
            <a:off x="393700" y="5375275"/>
            <a:ext cx="433388" cy="10064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r>
              <a:rPr lang="en-US" altLang="zh-CN" sz="2000">
                <a:solidFill>
                  <a:srgbClr val="FF0000"/>
                </a:solidFill>
                <a:latin typeface="Arial" charset="0"/>
              </a:rPr>
              <a:t>0</a:t>
            </a:r>
            <a:r>
              <a:rPr lang="zh-CN" altLang="en-US" sz="2000">
                <a:solidFill>
                  <a:srgbClr val="FF0000"/>
                </a:solidFill>
                <a:latin typeface="Arial" charset="0"/>
              </a:rPr>
              <a:t>或</a:t>
            </a:r>
            <a:r>
              <a:rPr lang="en-US" altLang="zh-CN" sz="2000">
                <a:solidFill>
                  <a:srgbClr val="FF0000"/>
                </a:solidFill>
                <a:latin typeface="Arial" charset="0"/>
              </a:rPr>
              <a:t>1</a:t>
            </a:r>
          </a:p>
        </p:txBody>
      </p:sp>
      <p:sp>
        <p:nvSpPr>
          <p:cNvPr id="1127439" name="Text Box 15"/>
          <p:cNvSpPr txBox="1">
            <a:spLocks noChangeArrowheads="1"/>
          </p:cNvSpPr>
          <p:nvPr/>
        </p:nvSpPr>
        <p:spPr bwMode="auto">
          <a:xfrm>
            <a:off x="1619250" y="2205038"/>
            <a:ext cx="865188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rgbClr val="0000FF"/>
                </a:solidFill>
                <a:latin typeface="Arial" charset="0"/>
              </a:rPr>
              <a:t>00F0</a:t>
            </a:r>
          </a:p>
        </p:txBody>
      </p:sp>
      <p:sp>
        <p:nvSpPr>
          <p:cNvPr id="1127440" name="Text Box 16"/>
          <p:cNvSpPr txBox="1">
            <a:spLocks noChangeArrowheads="1"/>
          </p:cNvSpPr>
          <p:nvPr/>
        </p:nvSpPr>
        <p:spPr bwMode="auto">
          <a:xfrm>
            <a:off x="3419475" y="5300663"/>
            <a:ext cx="865188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rgbClr val="0000FF"/>
                </a:solidFill>
                <a:latin typeface="Arial" charset="0"/>
              </a:rPr>
              <a:t>00F1</a:t>
            </a:r>
          </a:p>
        </p:txBody>
      </p:sp>
      <p:sp>
        <p:nvSpPr>
          <p:cNvPr id="1127441" name="AutoShape 17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8388350" y="6092825"/>
            <a:ext cx="433388" cy="431800"/>
          </a:xfrm>
          <a:prstGeom prst="actionButtonReturn">
            <a:avLst/>
          </a:prstGeom>
          <a:ln>
            <a:headEnd/>
            <a:tailEnd type="none" w="med" len="lg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C5945DA-FDCE-4D6C-B30C-E52CE124FB66}" type="slidenum">
              <a:rPr lang="zh-CN" altLang="en-US"/>
              <a:pPr/>
              <a:t>19</a:t>
            </a:fld>
            <a:endParaRPr lang="en-US" altLang="zh-CN"/>
          </a:p>
        </p:txBody>
      </p:sp>
      <p:sp>
        <p:nvSpPr>
          <p:cNvPr id="1129484" name="AutoShape 12"/>
          <p:cNvSpPr>
            <a:spLocks/>
          </p:cNvSpPr>
          <p:nvPr/>
        </p:nvSpPr>
        <p:spPr bwMode="auto">
          <a:xfrm flipH="1">
            <a:off x="1187450" y="4725988"/>
            <a:ext cx="215900" cy="1439862"/>
          </a:xfrm>
          <a:prstGeom prst="rightBrace">
            <a:avLst>
              <a:gd name="adj1" fmla="val 43380"/>
              <a:gd name="adj2" fmla="val 50000"/>
            </a:avLst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9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484313"/>
            <a:ext cx="8713788" cy="4897437"/>
          </a:xfrm>
        </p:spPr>
        <p:txBody>
          <a:bodyPr/>
          <a:lstStyle/>
          <a:p>
            <a:pPr marL="444500" indent="-444500">
              <a:spcAft>
                <a:spcPct val="10000"/>
              </a:spcAft>
              <a:buFont typeface="Wingdings" pitchFamily="2" charset="2"/>
              <a:buNone/>
            </a:pPr>
            <a:r>
              <a:rPr lang="en-US" altLang="zh-CN" sz="2000" b="1">
                <a:latin typeface="Times New Roman" pitchFamily="18" charset="0"/>
              </a:rPr>
              <a:t>START:  MOV	DX, 00F1H</a:t>
            </a:r>
          </a:p>
          <a:p>
            <a:pPr marL="444500" indent="-444500">
              <a:spcAft>
                <a:spcPct val="10000"/>
              </a:spcAft>
              <a:buFont typeface="Wingdings" pitchFamily="2" charset="2"/>
              <a:buNone/>
            </a:pPr>
            <a:r>
              <a:rPr lang="en-US" altLang="zh-CN" sz="2000" b="1">
                <a:latin typeface="Times New Roman" pitchFamily="18" charset="0"/>
              </a:rPr>
              <a:t>		  IN	AL, DX		; </a:t>
            </a:r>
            <a:r>
              <a:rPr lang="zh-CN" altLang="en-US" sz="2000" b="1">
                <a:latin typeface="Times New Roman" pitchFamily="18" charset="0"/>
              </a:rPr>
              <a:t>读键盘</a:t>
            </a:r>
          </a:p>
          <a:p>
            <a:pPr marL="444500" indent="-444500">
              <a:spcAft>
                <a:spcPct val="10000"/>
              </a:spcAft>
              <a:buFont typeface="Wingdings" pitchFamily="2" charset="2"/>
              <a:buNone/>
            </a:pPr>
            <a:r>
              <a:rPr lang="en-US" altLang="zh-CN" sz="2000" b="1">
                <a:latin typeface="Times New Roman" pitchFamily="18" charset="0"/>
              </a:rPr>
              <a:t>		  TEST	AL, 01H</a:t>
            </a:r>
          </a:p>
          <a:p>
            <a:pPr marL="444500" indent="-444500">
              <a:spcAft>
                <a:spcPct val="10000"/>
              </a:spcAft>
              <a:buFont typeface="Wingdings" pitchFamily="2" charset="2"/>
              <a:buNone/>
            </a:pPr>
            <a:r>
              <a:rPr lang="en-US" altLang="zh-CN" sz="2000" b="1">
                <a:latin typeface="Times New Roman" pitchFamily="18" charset="0"/>
              </a:rPr>
              <a:t>		  JNZ	KOPEN		; </a:t>
            </a:r>
            <a:r>
              <a:rPr lang="zh-CN" altLang="en-US" sz="2000" b="1">
                <a:latin typeface="Times New Roman" pitchFamily="18" charset="0"/>
              </a:rPr>
              <a:t>未按下 </a:t>
            </a:r>
            <a:r>
              <a:rPr lang="zh-CN" altLang="en-US" sz="2000" b="1">
                <a:latin typeface="+mn-ea"/>
              </a:rPr>
              <a:t>→</a:t>
            </a:r>
            <a:r>
              <a:rPr lang="zh-CN" altLang="en-US" sz="2000" b="1">
                <a:latin typeface="Times New Roman" pitchFamily="18" charset="0"/>
              </a:rPr>
              <a:t> </a:t>
            </a:r>
            <a:r>
              <a:rPr lang="en-US" altLang="zh-CN" sz="2000" b="1">
                <a:latin typeface="Times New Roman" pitchFamily="18" charset="0"/>
              </a:rPr>
              <a:t>KOPEN</a:t>
            </a:r>
          </a:p>
          <a:p>
            <a:pPr marL="444500" indent="-444500">
              <a:spcAft>
                <a:spcPct val="10000"/>
              </a:spcAft>
              <a:buFont typeface="Wingdings" pitchFamily="2" charset="2"/>
              <a:buNone/>
            </a:pPr>
            <a:r>
              <a:rPr lang="en-US" altLang="zh-CN" sz="2000" b="1">
                <a:latin typeface="Times New Roman" pitchFamily="18" charset="0"/>
              </a:rPr>
              <a:t>		  MOV	DX, 00F0H</a:t>
            </a:r>
          </a:p>
          <a:p>
            <a:pPr marL="444500" indent="-444500">
              <a:spcAft>
                <a:spcPct val="10000"/>
              </a:spcAft>
              <a:buFont typeface="Wingdings" pitchFamily="2" charset="2"/>
              <a:buNone/>
            </a:pPr>
            <a:r>
              <a:rPr lang="en-US" altLang="zh-CN" sz="2000" b="1">
                <a:latin typeface="Times New Roman" pitchFamily="18" charset="0"/>
              </a:rPr>
              <a:t>		  MOV	AL, 4FH</a:t>
            </a:r>
          </a:p>
          <a:p>
            <a:pPr marL="444500" indent="-444500">
              <a:spcAft>
                <a:spcPct val="10000"/>
              </a:spcAft>
              <a:buFont typeface="Wingdings" pitchFamily="2" charset="2"/>
              <a:buNone/>
            </a:pPr>
            <a:r>
              <a:rPr lang="en-US" altLang="zh-CN" sz="2000" b="1">
                <a:latin typeface="Times New Roman" pitchFamily="18" charset="0"/>
              </a:rPr>
              <a:t>		  OUT	DX, AL		; 4FH </a:t>
            </a:r>
            <a:r>
              <a:rPr lang="zh-CN" altLang="en-US" sz="2000" b="1">
                <a:latin typeface="+mn-ea"/>
              </a:rPr>
              <a:t>→</a:t>
            </a:r>
            <a:r>
              <a:rPr lang="en-US" altLang="zh-CN" sz="2000" b="1">
                <a:latin typeface="Times New Roman" pitchFamily="18" charset="0"/>
              </a:rPr>
              <a:t>【00F0H】</a:t>
            </a:r>
            <a:r>
              <a:rPr lang="zh-CN" altLang="en-US" sz="2000" b="1">
                <a:latin typeface="Times New Roman" pitchFamily="18" charset="0"/>
              </a:rPr>
              <a:t>端口    </a:t>
            </a:r>
            <a:r>
              <a:rPr lang="en-US" altLang="zh-CN" sz="2000" b="1">
                <a:solidFill>
                  <a:srgbClr val="FF0000"/>
                </a:solidFill>
                <a:latin typeface="Times New Roman" pitchFamily="18" charset="0"/>
              </a:rPr>
              <a:t>0 1 0 0  1 1 1 1</a:t>
            </a:r>
          </a:p>
          <a:p>
            <a:pPr marL="444500" indent="-444500">
              <a:spcAft>
                <a:spcPct val="10000"/>
              </a:spcAft>
              <a:buFont typeface="Wingdings" pitchFamily="2" charset="2"/>
              <a:buNone/>
            </a:pPr>
            <a:r>
              <a:rPr lang="en-US" altLang="zh-CN" sz="2000" b="1">
                <a:latin typeface="Times New Roman" pitchFamily="18" charset="0"/>
              </a:rPr>
              <a:t>		  JMP	START		;			  </a:t>
            </a:r>
            <a:r>
              <a:rPr lang="en-US" altLang="zh-CN" sz="2000" b="1" i="1">
                <a:solidFill>
                  <a:srgbClr val="FF0000"/>
                </a:solidFill>
                <a:latin typeface="Times New Roman" pitchFamily="18" charset="0"/>
              </a:rPr>
              <a:t>dp g f e  d c b a</a:t>
            </a:r>
          </a:p>
          <a:p>
            <a:pPr marL="444500" indent="-444500">
              <a:spcAft>
                <a:spcPct val="10000"/>
              </a:spcAft>
              <a:buFont typeface="Wingdings" pitchFamily="2" charset="2"/>
              <a:buNone/>
            </a:pPr>
            <a:r>
              <a:rPr lang="en-US" altLang="zh-CN" sz="2000" b="1">
                <a:latin typeface="Times New Roman" pitchFamily="18" charset="0"/>
              </a:rPr>
              <a:t>KOPEN: MOV	DX, 00F0H</a:t>
            </a:r>
          </a:p>
          <a:p>
            <a:pPr marL="444500" indent="-444500">
              <a:spcAft>
                <a:spcPct val="10000"/>
              </a:spcAft>
              <a:buFont typeface="Wingdings" pitchFamily="2" charset="2"/>
              <a:buNone/>
            </a:pPr>
            <a:r>
              <a:rPr lang="en-US" altLang="zh-CN" sz="2000" b="1">
                <a:latin typeface="Times New Roman" pitchFamily="18" charset="0"/>
              </a:rPr>
              <a:t>		  MOV	AL, 7DH</a:t>
            </a:r>
          </a:p>
          <a:p>
            <a:pPr marL="444500" indent="-444500">
              <a:spcAft>
                <a:spcPct val="10000"/>
              </a:spcAft>
              <a:buFont typeface="Wingdings" pitchFamily="2" charset="2"/>
              <a:buNone/>
            </a:pPr>
            <a:r>
              <a:rPr lang="en-US" altLang="zh-CN" sz="2000" b="1">
                <a:latin typeface="Times New Roman" pitchFamily="18" charset="0"/>
              </a:rPr>
              <a:t>		  OUT	DX, AL		; 7DH </a:t>
            </a:r>
            <a:r>
              <a:rPr lang="zh-CN" altLang="en-US" sz="2000" b="1">
                <a:latin typeface="+mn-ea"/>
              </a:rPr>
              <a:t>→</a:t>
            </a:r>
            <a:r>
              <a:rPr lang="en-US" altLang="zh-CN" sz="2000" b="1">
                <a:latin typeface="Times New Roman" pitchFamily="18" charset="0"/>
              </a:rPr>
              <a:t>【00F0H】</a:t>
            </a:r>
            <a:r>
              <a:rPr lang="zh-CN" altLang="en-US" sz="2000" b="1">
                <a:latin typeface="Times New Roman" pitchFamily="18" charset="0"/>
              </a:rPr>
              <a:t>端口   </a:t>
            </a:r>
            <a:r>
              <a:rPr lang="en-US" altLang="zh-CN" sz="2000" b="1">
                <a:solidFill>
                  <a:srgbClr val="FF0000"/>
                </a:solidFill>
                <a:latin typeface="Times New Roman" pitchFamily="18" charset="0"/>
              </a:rPr>
              <a:t>0 1 1 1  1 1 0 1</a:t>
            </a:r>
          </a:p>
          <a:p>
            <a:pPr marL="444500" indent="-444500">
              <a:spcAft>
                <a:spcPct val="10000"/>
              </a:spcAft>
              <a:buFont typeface="Wingdings" pitchFamily="2" charset="2"/>
              <a:buNone/>
            </a:pPr>
            <a:r>
              <a:rPr lang="en-US" altLang="zh-CN" sz="2000" b="1">
                <a:latin typeface="Times New Roman" pitchFamily="18" charset="0"/>
              </a:rPr>
              <a:t>		  JMP	START		;			 </a:t>
            </a:r>
            <a:r>
              <a:rPr lang="en-US" altLang="zh-CN" sz="2000" b="1" i="1">
                <a:solidFill>
                  <a:srgbClr val="FF0000"/>
                </a:solidFill>
                <a:latin typeface="Times New Roman" pitchFamily="18" charset="0"/>
              </a:rPr>
              <a:t>dp g f e  d c b a</a:t>
            </a:r>
            <a:endParaRPr lang="zh-CN" altLang="en-US" sz="2000" b="1" i="1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1129481" name="AutoShape 9"/>
          <p:cNvSpPr>
            <a:spLocks/>
          </p:cNvSpPr>
          <p:nvPr/>
        </p:nvSpPr>
        <p:spPr bwMode="auto">
          <a:xfrm flipH="1">
            <a:off x="1187450" y="1557338"/>
            <a:ext cx="215900" cy="719137"/>
          </a:xfrm>
          <a:prstGeom prst="rightBrace">
            <a:avLst>
              <a:gd name="adj1" fmla="val 27757"/>
              <a:gd name="adj2" fmla="val 50000"/>
            </a:avLst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129482" name="AutoShape 10"/>
          <p:cNvSpPr>
            <a:spLocks/>
          </p:cNvSpPr>
          <p:nvPr/>
        </p:nvSpPr>
        <p:spPr bwMode="auto">
          <a:xfrm flipH="1">
            <a:off x="1187450" y="2349500"/>
            <a:ext cx="215900" cy="647700"/>
          </a:xfrm>
          <a:prstGeom prst="rightBrace">
            <a:avLst>
              <a:gd name="adj1" fmla="val 25000"/>
              <a:gd name="adj2" fmla="val 50000"/>
            </a:avLst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9483" name="AutoShape 11"/>
          <p:cNvSpPr>
            <a:spLocks/>
          </p:cNvSpPr>
          <p:nvPr/>
        </p:nvSpPr>
        <p:spPr bwMode="auto">
          <a:xfrm flipH="1">
            <a:off x="1187450" y="3141663"/>
            <a:ext cx="215900" cy="1439862"/>
          </a:xfrm>
          <a:prstGeom prst="rightBrace">
            <a:avLst>
              <a:gd name="adj1" fmla="val 43380"/>
              <a:gd name="adj2" fmla="val 50000"/>
            </a:avLst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9485" name="Text Box 13"/>
          <p:cNvSpPr txBox="1">
            <a:spLocks noChangeArrowheads="1"/>
          </p:cNvSpPr>
          <p:nvPr/>
        </p:nvSpPr>
        <p:spPr bwMode="auto">
          <a:xfrm>
            <a:off x="611188" y="1879600"/>
            <a:ext cx="755650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rgbClr val="0000FF"/>
                </a:solidFill>
              </a:rPr>
              <a:t>读</a:t>
            </a:r>
            <a:r>
              <a:rPr lang="en-US" altLang="zh-CN" sz="2000">
                <a:solidFill>
                  <a:srgbClr val="0000FF"/>
                </a:solidFill>
              </a:rPr>
              <a:t>K</a:t>
            </a:r>
          </a:p>
        </p:txBody>
      </p:sp>
      <p:sp>
        <p:nvSpPr>
          <p:cNvPr id="1129486" name="Text Box 14"/>
          <p:cNvSpPr txBox="1">
            <a:spLocks noChangeArrowheads="1"/>
          </p:cNvSpPr>
          <p:nvPr/>
        </p:nvSpPr>
        <p:spPr bwMode="auto">
          <a:xfrm>
            <a:off x="503238" y="2455863"/>
            <a:ext cx="755650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rgbClr val="0000FF"/>
                </a:solidFill>
              </a:rPr>
              <a:t>判断</a:t>
            </a:r>
            <a:endParaRPr lang="en-US" altLang="zh-CN" sz="2000">
              <a:solidFill>
                <a:srgbClr val="0000FF"/>
              </a:solidFill>
            </a:endParaRPr>
          </a:p>
        </p:txBody>
      </p:sp>
      <p:sp>
        <p:nvSpPr>
          <p:cNvPr id="1129487" name="Text Box 15"/>
          <p:cNvSpPr txBox="1">
            <a:spLocks noChangeArrowheads="1"/>
          </p:cNvSpPr>
          <p:nvPr/>
        </p:nvSpPr>
        <p:spPr bwMode="auto">
          <a:xfrm>
            <a:off x="503238" y="3644900"/>
            <a:ext cx="755650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rgbClr val="0000FF"/>
                </a:solidFill>
              </a:rPr>
              <a:t>按下</a:t>
            </a:r>
            <a:endParaRPr lang="en-US" altLang="zh-CN" sz="2000">
              <a:solidFill>
                <a:srgbClr val="0000FF"/>
              </a:solidFill>
            </a:endParaRPr>
          </a:p>
        </p:txBody>
      </p:sp>
      <p:sp>
        <p:nvSpPr>
          <p:cNvPr id="1129488" name="Text Box 16"/>
          <p:cNvSpPr txBox="1">
            <a:spLocks noChangeArrowheads="1"/>
          </p:cNvSpPr>
          <p:nvPr/>
        </p:nvSpPr>
        <p:spPr bwMode="auto">
          <a:xfrm>
            <a:off x="287338" y="5229225"/>
            <a:ext cx="971550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rgbClr val="0000FF"/>
                </a:solidFill>
              </a:rPr>
              <a:t>未按下</a:t>
            </a:r>
            <a:endParaRPr lang="en-US" altLang="zh-CN" sz="2000">
              <a:solidFill>
                <a:srgbClr val="0000FF"/>
              </a:solidFill>
            </a:endParaRPr>
          </a:p>
        </p:txBody>
      </p:sp>
      <p:sp>
        <p:nvSpPr>
          <p:cNvPr id="1129491" name="AutoShape 19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4143375" y="1335088"/>
            <a:ext cx="923925" cy="509587"/>
          </a:xfrm>
          <a:prstGeom prst="actionButtonBlank">
            <a:avLst/>
          </a:prstGeom>
          <a:ln>
            <a:headEnd/>
            <a:tailEnd type="none" w="med" len="lg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r>
              <a:rPr lang="zh-CN" altLang="en-US">
                <a:solidFill>
                  <a:schemeClr val="bg2"/>
                </a:solidFill>
                <a:latin typeface="楷体_GB2312" pitchFamily="49" charset="-122"/>
                <a:ea typeface="楷体_GB2312" pitchFamily="49" charset="-122"/>
              </a:rPr>
              <a:t>图</a:t>
            </a:r>
            <a:r>
              <a:rPr lang="en-US" altLang="zh-CN">
                <a:solidFill>
                  <a:schemeClr val="bg2"/>
                </a:solidFill>
                <a:ea typeface="楷体_GB2312" pitchFamily="49" charset="-122"/>
              </a:rPr>
              <a:t>8.4</a:t>
            </a:r>
          </a:p>
        </p:txBody>
      </p:sp>
      <p:sp>
        <p:nvSpPr>
          <p:cNvPr id="1129494" name="Rectangle 22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569325" cy="935038"/>
          </a:xfrm>
          <a:noFill/>
          <a:ln/>
        </p:spPr>
        <p:txBody>
          <a:bodyPr anchor="t"/>
          <a:lstStyle/>
          <a:p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8.1.1  LED</a:t>
            </a:r>
            <a:r>
              <a:rPr lang="zh-CN" altLang="en-US" sz="2800" b="1">
                <a:solidFill>
                  <a:schemeClr val="bg2"/>
                </a:solidFill>
                <a:ea typeface="黑体" pitchFamily="2" charset="-122"/>
              </a:rPr>
              <a:t>接口</a:t>
            </a:r>
            <a:r>
              <a:rPr lang="zh-CN" altLang="en-US" sz="2800" b="1">
                <a:solidFill>
                  <a:srgbClr val="006600"/>
                </a:solidFill>
                <a:ea typeface="黑体" pitchFamily="2" charset="-122"/>
              </a:rPr>
              <a:t/>
            </a:r>
            <a:br>
              <a:rPr lang="zh-CN" altLang="en-US" sz="2800" b="1">
                <a:solidFill>
                  <a:srgbClr val="006600"/>
                </a:solidFill>
                <a:ea typeface="黑体" pitchFamily="2" charset="-122"/>
              </a:rPr>
            </a:br>
            <a:r>
              <a:rPr lang="zh-CN" altLang="en-US" sz="2800" b="1">
                <a:solidFill>
                  <a:srgbClr val="006600"/>
                </a:solidFill>
                <a:ea typeface="黑体" pitchFamily="2" charset="-122"/>
              </a:rPr>
              <a:t> </a:t>
            </a:r>
            <a:r>
              <a:rPr lang="zh-CN" altLang="en-US" sz="2800" b="1">
                <a:solidFill>
                  <a:srgbClr val="D60093"/>
                </a:solidFill>
                <a:ea typeface="黑体" pitchFamily="2" charset="-122"/>
              </a:rPr>
              <a:t>二、接口电路       </a:t>
            </a:r>
            <a:r>
              <a:rPr lang="en-US" altLang="zh-CN" sz="2800" b="1">
                <a:solidFill>
                  <a:srgbClr val="FF6600"/>
                </a:solidFill>
                <a:ea typeface="黑体" pitchFamily="2" charset="-122"/>
              </a:rPr>
              <a:t>1</a:t>
            </a:r>
            <a:r>
              <a:rPr lang="en-US" altLang="zh-CN" sz="2800" b="1">
                <a:solidFill>
                  <a:srgbClr val="FF6600"/>
                </a:solidFill>
                <a:latin typeface="宋体" pitchFamily="2" charset="-122"/>
              </a:rPr>
              <a:t>)</a:t>
            </a:r>
            <a:r>
              <a:rPr lang="en-US" altLang="zh-CN" sz="2800" b="1">
                <a:solidFill>
                  <a:srgbClr val="FF6600"/>
                </a:solidFill>
                <a:latin typeface="Times New Roman" pitchFamily="18" charset="0"/>
              </a:rPr>
              <a:t> </a:t>
            </a:r>
            <a:r>
              <a:rPr lang="zh-CN" altLang="en-US" sz="2800" b="1">
                <a:solidFill>
                  <a:srgbClr val="FF6600"/>
                </a:solidFill>
                <a:ea typeface="黑体" pitchFamily="2" charset="-122"/>
              </a:rPr>
              <a:t>用通用并行接口芯片作接口</a:t>
            </a:r>
          </a:p>
        </p:txBody>
      </p:sp>
      <p:graphicFrame>
        <p:nvGraphicFramePr>
          <p:cNvPr id="1129480" name="Object 8"/>
          <p:cNvGraphicFramePr>
            <a:graphicFrameLocks noChangeAspect="1"/>
          </p:cNvGraphicFramePr>
          <p:nvPr/>
        </p:nvGraphicFramePr>
        <p:xfrm>
          <a:off x="7019925" y="1341438"/>
          <a:ext cx="1566863" cy="237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483" name="Visio" r:id="rId4" imgW="720191" imgH="1042481" progId="Visio.Drawing.11">
                  <p:embed/>
                </p:oleObj>
              </mc:Choice>
              <mc:Fallback>
                <p:oleObj name="Visio" r:id="rId4" imgW="720191" imgH="1042481" progId="Visio.Drawing.11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9925" y="1341438"/>
                        <a:ext cx="1566863" cy="237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FF"/>
                            </a:solidFill>
                            <a:miter lim="800000"/>
                            <a:headEnd/>
                            <a:tailEnd type="none" w="med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7"/>
          <p:cNvGraphicFramePr>
            <a:graphicFrameLocks noChangeAspect="1"/>
          </p:cNvGraphicFramePr>
          <p:nvPr/>
        </p:nvGraphicFramePr>
        <p:xfrm>
          <a:off x="7019925" y="1341438"/>
          <a:ext cx="1566863" cy="237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484" name="Visio" r:id="rId6" imgW="720191" imgH="1042481" progId="Visio.Drawing.11">
                  <p:embed/>
                </p:oleObj>
              </mc:Choice>
              <mc:Fallback>
                <p:oleObj name="Visio" r:id="rId6" imgW="720191" imgH="1042481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9925" y="1341438"/>
                        <a:ext cx="1566863" cy="237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FF"/>
                            </a:solidFill>
                            <a:miter lim="800000"/>
                            <a:headEnd/>
                            <a:tailEnd type="none" w="med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0"/>
          <p:cNvGraphicFramePr>
            <a:graphicFrameLocks noChangeAspect="1"/>
          </p:cNvGraphicFramePr>
          <p:nvPr/>
        </p:nvGraphicFramePr>
        <p:xfrm>
          <a:off x="7019925" y="1341438"/>
          <a:ext cx="1566863" cy="237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485" name="Visio" r:id="rId8" imgW="720191" imgH="1042481" progId="Visio.Drawing.11">
                  <p:embed/>
                </p:oleObj>
              </mc:Choice>
              <mc:Fallback>
                <p:oleObj name="Visio" r:id="rId8" imgW="720191" imgH="1042481" progId="Visio.Drawing.11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9925" y="1341438"/>
                        <a:ext cx="1566863" cy="237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FF"/>
                            </a:solidFill>
                            <a:miter lim="800000"/>
                            <a:headEnd/>
                            <a:tailEnd type="none" w="med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9484" grpId="0" animBg="1"/>
      <p:bldP spid="1129481" grpId="0" animBg="1"/>
      <p:bldP spid="1129482" grpId="0" animBg="1"/>
      <p:bldP spid="1129483" grpId="0" animBg="1"/>
      <p:bldP spid="1129485" grpId="0"/>
      <p:bldP spid="1129486" grpId="0"/>
      <p:bldP spid="1129487" grpId="0"/>
      <p:bldP spid="112948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00335AD-A5A4-42CF-A8D0-5C8EE590D4F8}" type="slidenum">
              <a:rPr lang="zh-CN" altLang="en-US"/>
              <a:pPr/>
              <a:t>2</a:t>
            </a:fld>
            <a:endParaRPr lang="en-US" altLang="zh-CN"/>
          </a:p>
        </p:txBody>
      </p:sp>
      <p:sp>
        <p:nvSpPr>
          <p:cNvPr id="117657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569325" cy="503238"/>
          </a:xfrm>
          <a:noFill/>
          <a:ln/>
        </p:spPr>
        <p:txBody>
          <a:bodyPr anchor="t"/>
          <a:lstStyle/>
          <a:p>
            <a:r>
              <a:rPr lang="zh-CN" altLang="en-US" sz="2800" b="1">
                <a:solidFill>
                  <a:schemeClr val="bg2"/>
                </a:solidFill>
                <a:ea typeface="黑体" pitchFamily="2" charset="-122"/>
              </a:rPr>
              <a:t>教材中的相关内容：</a:t>
            </a:r>
            <a:endParaRPr lang="zh-CN" altLang="en-US" sz="2800" b="1">
              <a:solidFill>
                <a:srgbClr val="D60093"/>
              </a:solidFill>
              <a:ea typeface="黑体" pitchFamily="2" charset="-122"/>
            </a:endParaRPr>
          </a:p>
        </p:txBody>
      </p:sp>
      <p:sp>
        <p:nvSpPr>
          <p:cNvPr id="1176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6725" y="1052513"/>
            <a:ext cx="8497888" cy="5545137"/>
          </a:xfrm>
        </p:spPr>
        <p:txBody>
          <a:bodyPr/>
          <a:lstStyle/>
          <a:p>
            <a:pPr marL="0" indent="0">
              <a:spcBef>
                <a:spcPct val="10000"/>
              </a:spcBef>
              <a:buSzTx/>
              <a:buFont typeface="Wingdings" pitchFamily="2" charset="2"/>
              <a:buNone/>
            </a:pPr>
            <a:r>
              <a:rPr lang="zh-CN" altLang="en-US" sz="2800" b="1" dirty="0">
                <a:solidFill>
                  <a:srgbClr val="0000FF"/>
                </a:solidFill>
                <a:ea typeface="黑体" pitchFamily="2" charset="-122"/>
              </a:rPr>
              <a:t>第</a:t>
            </a:r>
            <a:r>
              <a:rPr lang="en-US" altLang="zh-CN" sz="2800" b="1" dirty="0">
                <a:solidFill>
                  <a:srgbClr val="0000FF"/>
                </a:solidFill>
                <a:ea typeface="黑体" pitchFamily="2" charset="-122"/>
              </a:rPr>
              <a:t>8</a:t>
            </a:r>
            <a:r>
              <a:rPr lang="zh-CN" altLang="en-US" sz="2800" b="1" dirty="0">
                <a:solidFill>
                  <a:srgbClr val="0000FF"/>
                </a:solidFill>
                <a:ea typeface="黑体" pitchFamily="2" charset="-122"/>
              </a:rPr>
              <a:t>章  基于总线的</a:t>
            </a:r>
            <a:r>
              <a:rPr lang="en-US" altLang="zh-CN" sz="2800" b="1" dirty="0">
                <a:solidFill>
                  <a:srgbClr val="0000FF"/>
                </a:solidFill>
                <a:ea typeface="黑体" pitchFamily="2" charset="-122"/>
              </a:rPr>
              <a:t>I/O</a:t>
            </a:r>
            <a:r>
              <a:rPr lang="zh-CN" altLang="en-US" sz="2800" b="1" dirty="0">
                <a:solidFill>
                  <a:srgbClr val="0000FF"/>
                </a:solidFill>
                <a:ea typeface="黑体" pitchFamily="2" charset="-122"/>
              </a:rPr>
              <a:t>接口设计</a:t>
            </a:r>
          </a:p>
          <a:p>
            <a:pPr marL="622300" lvl="1" indent="0">
              <a:spcBef>
                <a:spcPct val="10000"/>
              </a:spcBef>
              <a:buClr>
                <a:srgbClr val="006600"/>
              </a:buClr>
              <a:buSzTx/>
              <a:buFont typeface="Wingdings" pitchFamily="2" charset="2"/>
              <a:buNone/>
            </a:pPr>
            <a:r>
              <a:rPr lang="en-US" altLang="zh-CN" b="1" dirty="0">
                <a:solidFill>
                  <a:srgbClr val="FF0000"/>
                </a:solidFill>
                <a:ea typeface="黑体" pitchFamily="2" charset="-122"/>
              </a:rPr>
              <a:t>8.1  </a:t>
            </a:r>
            <a:r>
              <a:rPr lang="zh-CN" altLang="en-US" b="1" dirty="0">
                <a:solidFill>
                  <a:srgbClr val="FF0000"/>
                </a:solidFill>
                <a:ea typeface="黑体" pitchFamily="2" charset="-122"/>
              </a:rPr>
              <a:t>基于</a:t>
            </a:r>
            <a:r>
              <a:rPr lang="en-US" altLang="zh-CN" b="1" dirty="0">
                <a:solidFill>
                  <a:srgbClr val="FF0000"/>
                </a:solidFill>
                <a:ea typeface="黑体" pitchFamily="2" charset="-122"/>
              </a:rPr>
              <a:t>ISA</a:t>
            </a:r>
            <a:r>
              <a:rPr lang="zh-CN" altLang="en-US" b="1" dirty="0">
                <a:solidFill>
                  <a:srgbClr val="FF0000"/>
                </a:solidFill>
                <a:ea typeface="黑体" pitchFamily="2" charset="-122"/>
              </a:rPr>
              <a:t>总线的</a:t>
            </a:r>
            <a:r>
              <a:rPr lang="en-US" altLang="zh-CN" b="1" dirty="0">
                <a:solidFill>
                  <a:srgbClr val="FF0000"/>
                </a:solidFill>
                <a:ea typeface="黑体" pitchFamily="2" charset="-122"/>
              </a:rPr>
              <a:t>I/O</a:t>
            </a:r>
            <a:r>
              <a:rPr lang="zh-CN" altLang="en-US" b="1" dirty="0">
                <a:solidFill>
                  <a:srgbClr val="FF0000"/>
                </a:solidFill>
                <a:ea typeface="黑体" pitchFamily="2" charset="-122"/>
              </a:rPr>
              <a:t>接口设计</a:t>
            </a:r>
          </a:p>
          <a:p>
            <a:pPr marL="990600" lvl="2" indent="3175">
              <a:spcBef>
                <a:spcPct val="10000"/>
              </a:spcBef>
              <a:buClr>
                <a:srgbClr val="006600"/>
              </a:buClr>
              <a:buSzTx/>
              <a:buFont typeface="Wingdings" pitchFamily="2" charset="2"/>
              <a:buNone/>
            </a:pPr>
            <a:r>
              <a:rPr lang="en-US" altLang="zh-CN" sz="2800" b="1" dirty="0">
                <a:solidFill>
                  <a:srgbClr val="D60093"/>
                </a:solidFill>
                <a:ea typeface="黑体" pitchFamily="2" charset="-122"/>
              </a:rPr>
              <a:t>8.1.1  LED</a:t>
            </a:r>
            <a:r>
              <a:rPr lang="zh-CN" altLang="en-US" sz="2800" b="1" dirty="0">
                <a:solidFill>
                  <a:srgbClr val="D60093"/>
                </a:solidFill>
                <a:ea typeface="黑体" pitchFamily="2" charset="-122"/>
              </a:rPr>
              <a:t>接口</a:t>
            </a:r>
          </a:p>
          <a:p>
            <a:pPr marL="990600" lvl="2" indent="3175">
              <a:spcBef>
                <a:spcPct val="10000"/>
              </a:spcBef>
              <a:buClr>
                <a:srgbClr val="006600"/>
              </a:buClr>
              <a:buSzTx/>
              <a:buFont typeface="Wingdings" pitchFamily="2" charset="2"/>
              <a:buNone/>
            </a:pPr>
            <a:r>
              <a:rPr lang="en-US" altLang="zh-CN" sz="2800" b="1" dirty="0">
                <a:solidFill>
                  <a:srgbClr val="D60093"/>
                </a:solidFill>
                <a:ea typeface="黑体" pitchFamily="2" charset="-122"/>
              </a:rPr>
              <a:t>8.1.2  </a:t>
            </a:r>
            <a:r>
              <a:rPr lang="zh-CN" altLang="en-US" sz="2800" b="1" dirty="0">
                <a:solidFill>
                  <a:srgbClr val="D60093"/>
                </a:solidFill>
                <a:ea typeface="黑体" pitchFamily="2" charset="-122"/>
              </a:rPr>
              <a:t>键盘接口</a:t>
            </a:r>
          </a:p>
          <a:p>
            <a:pPr marL="990600" lvl="2" indent="3175">
              <a:spcBef>
                <a:spcPct val="10000"/>
              </a:spcBef>
              <a:buClr>
                <a:srgbClr val="006600"/>
              </a:buClr>
              <a:buSzTx/>
              <a:buFont typeface="Wingdings" pitchFamily="2" charset="2"/>
              <a:buNone/>
            </a:pPr>
            <a:r>
              <a:rPr lang="en-US" altLang="zh-CN" sz="2800" b="1" dirty="0">
                <a:solidFill>
                  <a:srgbClr val="D60093"/>
                </a:solidFill>
                <a:ea typeface="黑体" pitchFamily="2" charset="-122"/>
              </a:rPr>
              <a:t>8.1.3  </a:t>
            </a:r>
            <a:r>
              <a:rPr lang="zh-CN" altLang="en-US" sz="2800" b="1" dirty="0">
                <a:solidFill>
                  <a:srgbClr val="D60093"/>
                </a:solidFill>
                <a:ea typeface="黑体" pitchFamily="2" charset="-122"/>
              </a:rPr>
              <a:t>光电隔离接口</a:t>
            </a:r>
          </a:p>
          <a:p>
            <a:pPr marL="990600" lvl="2" indent="3175">
              <a:spcBef>
                <a:spcPct val="10000"/>
              </a:spcBef>
              <a:buClr>
                <a:srgbClr val="006600"/>
              </a:buClr>
              <a:buSzTx/>
              <a:buFont typeface="Wingdings" pitchFamily="2" charset="2"/>
              <a:buNone/>
            </a:pPr>
            <a:r>
              <a:rPr lang="en-US" altLang="zh-CN" sz="2800" b="1" dirty="0">
                <a:solidFill>
                  <a:srgbClr val="D60093"/>
                </a:solidFill>
                <a:ea typeface="黑体" pitchFamily="2" charset="-122"/>
              </a:rPr>
              <a:t>8.1.4  A/D</a:t>
            </a:r>
            <a:r>
              <a:rPr lang="zh-CN" altLang="en-US" sz="2800" b="1" dirty="0">
                <a:solidFill>
                  <a:srgbClr val="D60093"/>
                </a:solidFill>
                <a:ea typeface="黑体" pitchFamily="2" charset="-122"/>
              </a:rPr>
              <a:t>与</a:t>
            </a:r>
            <a:r>
              <a:rPr lang="en-US" altLang="zh-CN" sz="2800" b="1" dirty="0">
                <a:solidFill>
                  <a:srgbClr val="D60093"/>
                </a:solidFill>
                <a:ea typeface="黑体" pitchFamily="2" charset="-122"/>
              </a:rPr>
              <a:t>D/A</a:t>
            </a:r>
            <a:r>
              <a:rPr lang="zh-CN" altLang="en-US" sz="2800" b="1" dirty="0">
                <a:solidFill>
                  <a:srgbClr val="D60093"/>
                </a:solidFill>
                <a:ea typeface="黑体" pitchFamily="2" charset="-122"/>
              </a:rPr>
              <a:t>变换接口</a:t>
            </a:r>
          </a:p>
          <a:p>
            <a:pPr marL="990600" lvl="2" indent="3175">
              <a:spcBef>
                <a:spcPct val="10000"/>
              </a:spcBef>
              <a:buClr>
                <a:srgbClr val="006600"/>
              </a:buClr>
              <a:buSzTx/>
              <a:buFont typeface="Wingdings" pitchFamily="2" charset="2"/>
              <a:buNone/>
            </a:pPr>
            <a:r>
              <a:rPr lang="en-US" altLang="zh-CN" sz="2800" b="1" dirty="0">
                <a:solidFill>
                  <a:srgbClr val="D60093"/>
                </a:solidFill>
                <a:ea typeface="黑体" pitchFamily="2" charset="-122"/>
              </a:rPr>
              <a:t>8.1.5  </a:t>
            </a:r>
            <a:r>
              <a:rPr lang="zh-CN" altLang="en-US" sz="2800" b="1" dirty="0">
                <a:solidFill>
                  <a:srgbClr val="D60093"/>
                </a:solidFill>
                <a:ea typeface="黑体" pitchFamily="2" charset="-122"/>
              </a:rPr>
              <a:t>步进电机接口</a:t>
            </a:r>
          </a:p>
          <a:p>
            <a:pPr marL="622300" lvl="1" indent="0">
              <a:spcBef>
                <a:spcPct val="10000"/>
              </a:spcBef>
              <a:buClr>
                <a:srgbClr val="006600"/>
              </a:buClr>
              <a:buSzTx/>
              <a:buFont typeface="Wingdings" pitchFamily="2" charset="2"/>
              <a:buNone/>
            </a:pPr>
            <a:r>
              <a:rPr lang="en-US" altLang="zh-CN" b="1" dirty="0">
                <a:solidFill>
                  <a:srgbClr val="FF6600"/>
                </a:solidFill>
                <a:ea typeface="黑体" pitchFamily="2" charset="-122"/>
              </a:rPr>
              <a:t>8.2  </a:t>
            </a:r>
            <a:r>
              <a:rPr lang="zh-CN" altLang="en-US" b="1" dirty="0">
                <a:solidFill>
                  <a:srgbClr val="FF6600"/>
                </a:solidFill>
                <a:ea typeface="黑体" pitchFamily="2" charset="-122"/>
              </a:rPr>
              <a:t>基于</a:t>
            </a:r>
            <a:r>
              <a:rPr lang="en-US" altLang="zh-CN" b="1" dirty="0">
                <a:solidFill>
                  <a:srgbClr val="FF6600"/>
                </a:solidFill>
                <a:ea typeface="黑体" pitchFamily="2" charset="-122"/>
              </a:rPr>
              <a:t>PCI</a:t>
            </a:r>
            <a:r>
              <a:rPr lang="zh-CN" altLang="en-US" b="1" dirty="0">
                <a:solidFill>
                  <a:srgbClr val="FF6600"/>
                </a:solidFill>
                <a:ea typeface="黑体" pitchFamily="2" charset="-122"/>
              </a:rPr>
              <a:t>总线的</a:t>
            </a:r>
            <a:r>
              <a:rPr lang="en-US" altLang="zh-CN" b="1" dirty="0">
                <a:solidFill>
                  <a:srgbClr val="FF6600"/>
                </a:solidFill>
                <a:ea typeface="黑体" pitchFamily="2" charset="-122"/>
              </a:rPr>
              <a:t>I/O</a:t>
            </a:r>
            <a:r>
              <a:rPr lang="zh-CN" altLang="en-US" b="1" dirty="0">
                <a:solidFill>
                  <a:srgbClr val="FF6600"/>
                </a:solidFill>
                <a:ea typeface="黑体" pitchFamily="2" charset="-122"/>
              </a:rPr>
              <a:t>接口设计</a:t>
            </a:r>
          </a:p>
          <a:p>
            <a:pPr marL="622300" lvl="1" indent="0">
              <a:spcBef>
                <a:spcPct val="10000"/>
              </a:spcBef>
              <a:buClr>
                <a:srgbClr val="006600"/>
              </a:buClr>
              <a:buSzTx/>
              <a:buFont typeface="Wingdings" pitchFamily="2" charset="2"/>
              <a:buNone/>
            </a:pPr>
            <a:r>
              <a:rPr lang="en-US" altLang="zh-CN" b="1" dirty="0">
                <a:solidFill>
                  <a:srgbClr val="FF6600"/>
                </a:solidFill>
                <a:ea typeface="黑体" pitchFamily="2" charset="-122"/>
              </a:rPr>
              <a:t>8.3  </a:t>
            </a:r>
            <a:r>
              <a:rPr lang="zh-CN" altLang="en-US" b="1" dirty="0">
                <a:solidFill>
                  <a:srgbClr val="FF6600"/>
                </a:solidFill>
                <a:ea typeface="黑体" pitchFamily="2" charset="-122"/>
              </a:rPr>
              <a:t>基于</a:t>
            </a:r>
            <a:r>
              <a:rPr lang="en-US" altLang="zh-CN" b="1" dirty="0">
                <a:solidFill>
                  <a:srgbClr val="FF6600"/>
                </a:solidFill>
                <a:ea typeface="黑体" pitchFamily="2" charset="-122"/>
              </a:rPr>
              <a:t>USB</a:t>
            </a:r>
            <a:r>
              <a:rPr lang="zh-CN" altLang="en-US" b="1" dirty="0">
                <a:solidFill>
                  <a:srgbClr val="FF6600"/>
                </a:solidFill>
                <a:ea typeface="黑体" pitchFamily="2" charset="-122"/>
              </a:rPr>
              <a:t>总线的</a:t>
            </a:r>
            <a:r>
              <a:rPr lang="en-US" altLang="zh-CN" b="1" dirty="0">
                <a:solidFill>
                  <a:srgbClr val="FF6600"/>
                </a:solidFill>
                <a:ea typeface="黑体" pitchFamily="2" charset="-122"/>
              </a:rPr>
              <a:t>I/O</a:t>
            </a:r>
            <a:r>
              <a:rPr lang="zh-CN" altLang="en-US" b="1" dirty="0">
                <a:solidFill>
                  <a:srgbClr val="FF6600"/>
                </a:solidFill>
                <a:ea typeface="黑体" pitchFamily="2" charset="-122"/>
              </a:rPr>
              <a:t>接口设计</a:t>
            </a:r>
          </a:p>
          <a:p>
            <a:pPr marL="0" indent="0">
              <a:spcBef>
                <a:spcPct val="10000"/>
              </a:spcBef>
              <a:buClr>
                <a:srgbClr val="006600"/>
              </a:buClr>
              <a:buSzTx/>
              <a:buFont typeface="Wingdings" pitchFamily="2" charset="2"/>
              <a:buNone/>
            </a:pPr>
            <a:r>
              <a:rPr lang="zh-CN" altLang="en-US" sz="2800" b="1" dirty="0">
                <a:solidFill>
                  <a:srgbClr val="0000FF"/>
                </a:solidFill>
                <a:ea typeface="黑体" pitchFamily="2" charset="-122"/>
              </a:rPr>
              <a:t>第</a:t>
            </a:r>
            <a:r>
              <a:rPr lang="en-US" altLang="zh-CN" sz="2800" b="1" dirty="0">
                <a:solidFill>
                  <a:srgbClr val="0000FF"/>
                </a:solidFill>
                <a:ea typeface="黑体" pitchFamily="2" charset="-122"/>
              </a:rPr>
              <a:t>9</a:t>
            </a:r>
            <a:r>
              <a:rPr lang="zh-CN" altLang="en-US" sz="2800" b="1" dirty="0">
                <a:solidFill>
                  <a:srgbClr val="0000FF"/>
                </a:solidFill>
                <a:ea typeface="黑体" pitchFamily="2" charset="-122"/>
              </a:rPr>
              <a:t>章  设备驱动程序</a:t>
            </a:r>
            <a:r>
              <a:rPr lang="zh-CN" altLang="en-US" sz="2800" b="1" dirty="0" smtClean="0">
                <a:solidFill>
                  <a:srgbClr val="0000FF"/>
                </a:solidFill>
                <a:ea typeface="黑体" pitchFamily="2" charset="-122"/>
              </a:rPr>
              <a:t>设计</a:t>
            </a:r>
            <a:endParaRPr lang="zh-CN" altLang="en-US" sz="2800" b="1" dirty="0">
              <a:solidFill>
                <a:srgbClr val="0000FF"/>
              </a:solidFill>
              <a:ea typeface="黑体" pitchFamily="2" charset="-122"/>
            </a:endParaRPr>
          </a:p>
        </p:txBody>
      </p:sp>
      <p:sp>
        <p:nvSpPr>
          <p:cNvPr id="1176580" name="AutoShape 4"/>
          <p:cNvSpPr>
            <a:spLocks noChangeArrowheads="1"/>
          </p:cNvSpPr>
          <p:nvPr/>
        </p:nvSpPr>
        <p:spPr bwMode="auto">
          <a:xfrm>
            <a:off x="1258888" y="1989138"/>
            <a:ext cx="4465637" cy="2376487"/>
          </a:xfrm>
          <a:prstGeom prst="roundRect">
            <a:avLst>
              <a:gd name="adj" fmla="val 16667"/>
            </a:avLst>
          </a:prstGeom>
          <a:noFill/>
          <a:ln w="19050" algn="ctr">
            <a:solidFill>
              <a:srgbClr val="FF0000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76581" name="AutoShape 5"/>
          <p:cNvSpPr>
            <a:spLocks noChangeArrowheads="1"/>
          </p:cNvSpPr>
          <p:nvPr/>
        </p:nvSpPr>
        <p:spPr bwMode="auto">
          <a:xfrm>
            <a:off x="5219700" y="2132013"/>
            <a:ext cx="358775" cy="360362"/>
          </a:xfrm>
          <a:prstGeom prst="star5">
            <a:avLst/>
          </a:prstGeom>
          <a:solidFill>
            <a:srgbClr val="FFFF00"/>
          </a:solidFill>
          <a:ln w="28575" algn="ctr">
            <a:solidFill>
              <a:srgbClr val="FF0000"/>
            </a:solidFill>
            <a:miter lim="800000"/>
            <a:headEnd/>
            <a:tailEnd type="none" w="med" len="lg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76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76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765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765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765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765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765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76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6580" grpId="0" animBg="1"/>
      <p:bldP spid="117658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85453-66EF-408E-8D3E-1AF6B73CFDA4}" type="slidenum">
              <a:rPr lang="zh-CN" altLang="en-US"/>
              <a:pPr/>
              <a:t>20</a:t>
            </a:fld>
            <a:endParaRPr lang="en-US" altLang="zh-CN"/>
          </a:p>
        </p:txBody>
      </p:sp>
      <p:graphicFrame>
        <p:nvGraphicFramePr>
          <p:cNvPr id="1131537" name="Object 17"/>
          <p:cNvGraphicFramePr>
            <a:graphicFrameLocks noChangeAspect="1"/>
          </p:cNvGraphicFramePr>
          <p:nvPr/>
        </p:nvGraphicFramePr>
        <p:xfrm>
          <a:off x="1042988" y="1628775"/>
          <a:ext cx="6408737" cy="400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538" name="Visio" r:id="rId3" imgW="5058506" imgH="3161752" progId="Visio.Drawing.11">
                  <p:embed/>
                </p:oleObj>
              </mc:Choice>
              <mc:Fallback>
                <p:oleObj name="Visio" r:id="rId3" imgW="5058506" imgH="3161752" progId="Visio.Drawing.11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628775"/>
                        <a:ext cx="6408737" cy="4006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FF"/>
                            </a:solidFill>
                            <a:miter lim="800000"/>
                            <a:headEnd/>
                            <a:tailEnd type="none" w="med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1540" name="Rectangle 20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569325" cy="935038"/>
          </a:xfrm>
          <a:noFill/>
          <a:ln/>
        </p:spPr>
        <p:txBody>
          <a:bodyPr anchor="t"/>
          <a:lstStyle/>
          <a:p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8.1.1  LED</a:t>
            </a:r>
            <a:r>
              <a:rPr lang="zh-CN" altLang="en-US" sz="2800" b="1">
                <a:solidFill>
                  <a:schemeClr val="bg2"/>
                </a:solidFill>
                <a:ea typeface="黑体" pitchFamily="2" charset="-122"/>
              </a:rPr>
              <a:t>接口</a:t>
            </a:r>
            <a:r>
              <a:rPr lang="zh-CN" altLang="en-US" sz="2800" b="1">
                <a:solidFill>
                  <a:srgbClr val="006600"/>
                </a:solidFill>
                <a:ea typeface="黑体" pitchFamily="2" charset="-122"/>
              </a:rPr>
              <a:t/>
            </a:r>
            <a:br>
              <a:rPr lang="zh-CN" altLang="en-US" sz="2800" b="1">
                <a:solidFill>
                  <a:srgbClr val="006600"/>
                </a:solidFill>
                <a:ea typeface="黑体" pitchFamily="2" charset="-122"/>
              </a:rPr>
            </a:br>
            <a:r>
              <a:rPr lang="zh-CN" altLang="en-US" sz="2800" b="1">
                <a:solidFill>
                  <a:srgbClr val="006600"/>
                </a:solidFill>
                <a:ea typeface="黑体" pitchFamily="2" charset="-122"/>
              </a:rPr>
              <a:t> </a:t>
            </a:r>
            <a:r>
              <a:rPr lang="zh-CN" altLang="en-US" sz="2800" b="1">
                <a:solidFill>
                  <a:srgbClr val="D60093"/>
                </a:solidFill>
                <a:ea typeface="黑体" pitchFamily="2" charset="-122"/>
              </a:rPr>
              <a:t>二、接口电路       </a:t>
            </a:r>
            <a:r>
              <a:rPr lang="en-US" altLang="zh-CN" sz="2800" b="1">
                <a:solidFill>
                  <a:srgbClr val="FF6600"/>
                </a:solidFill>
                <a:ea typeface="黑体" pitchFamily="2" charset="-122"/>
              </a:rPr>
              <a:t>1</a:t>
            </a:r>
            <a:r>
              <a:rPr lang="en-US" altLang="zh-CN" sz="2800" b="1">
                <a:solidFill>
                  <a:srgbClr val="FF6600"/>
                </a:solidFill>
                <a:latin typeface="宋体" pitchFamily="2" charset="-122"/>
              </a:rPr>
              <a:t>)</a:t>
            </a:r>
            <a:r>
              <a:rPr lang="en-US" altLang="zh-CN" sz="2800" b="1">
                <a:solidFill>
                  <a:srgbClr val="FF6600"/>
                </a:solidFill>
                <a:latin typeface="Times New Roman" pitchFamily="18" charset="0"/>
              </a:rPr>
              <a:t> </a:t>
            </a:r>
            <a:r>
              <a:rPr lang="zh-CN" altLang="en-US" sz="2800" b="1">
                <a:solidFill>
                  <a:srgbClr val="FF6600"/>
                </a:solidFill>
                <a:ea typeface="黑体" pitchFamily="2" charset="-122"/>
              </a:rPr>
              <a:t>用通用并行接口芯片作接口</a:t>
            </a:r>
          </a:p>
        </p:txBody>
      </p:sp>
      <p:sp>
        <p:nvSpPr>
          <p:cNvPr id="1131535" name="AutoShape 15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4143375" y="1335088"/>
            <a:ext cx="923925" cy="509587"/>
          </a:xfrm>
          <a:prstGeom prst="actionButtonBlank">
            <a:avLst/>
          </a:prstGeom>
          <a:ln>
            <a:headEnd/>
            <a:tailEnd type="none" w="med" len="lg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r>
              <a:rPr lang="zh-CN" altLang="en-US">
                <a:solidFill>
                  <a:schemeClr val="bg2"/>
                </a:solidFill>
                <a:latin typeface="楷体_GB2312" pitchFamily="49" charset="-122"/>
                <a:ea typeface="楷体_GB2312" pitchFamily="49" charset="-122"/>
              </a:rPr>
              <a:t>图</a:t>
            </a:r>
            <a:r>
              <a:rPr lang="en-US" altLang="zh-CN">
                <a:solidFill>
                  <a:schemeClr val="bg2"/>
                </a:solidFill>
                <a:ea typeface="楷体_GB2312" pitchFamily="49" charset="-122"/>
              </a:rPr>
              <a:t>8.4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711674-E77A-4F41-801F-A3A7E1A0C675}" type="slidenum">
              <a:rPr lang="zh-CN" altLang="en-US"/>
              <a:pPr/>
              <a:t>21</a:t>
            </a:fld>
            <a:endParaRPr lang="en-US" altLang="zh-CN"/>
          </a:p>
        </p:txBody>
      </p:sp>
      <p:sp>
        <p:nvSpPr>
          <p:cNvPr id="1187844" name="Rectangle 4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569325" cy="935038"/>
          </a:xfrm>
          <a:noFill/>
          <a:ln/>
        </p:spPr>
        <p:txBody>
          <a:bodyPr anchor="t"/>
          <a:lstStyle/>
          <a:p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8.1.1  LED</a:t>
            </a:r>
            <a:r>
              <a:rPr lang="zh-CN" altLang="en-US" sz="2800" b="1">
                <a:solidFill>
                  <a:schemeClr val="bg2"/>
                </a:solidFill>
                <a:ea typeface="黑体" pitchFamily="2" charset="-122"/>
              </a:rPr>
              <a:t>接口</a:t>
            </a:r>
            <a:r>
              <a:rPr lang="zh-CN" altLang="en-US" sz="2800" b="1">
                <a:solidFill>
                  <a:srgbClr val="006600"/>
                </a:solidFill>
                <a:ea typeface="黑体" pitchFamily="2" charset="-122"/>
              </a:rPr>
              <a:t/>
            </a:r>
            <a:br>
              <a:rPr lang="zh-CN" altLang="en-US" sz="2800" b="1">
                <a:solidFill>
                  <a:srgbClr val="006600"/>
                </a:solidFill>
                <a:ea typeface="黑体" pitchFamily="2" charset="-122"/>
              </a:rPr>
            </a:br>
            <a:r>
              <a:rPr lang="zh-CN" altLang="en-US" sz="2800" b="1">
                <a:solidFill>
                  <a:srgbClr val="006600"/>
                </a:solidFill>
                <a:ea typeface="黑体" pitchFamily="2" charset="-122"/>
              </a:rPr>
              <a:t> </a:t>
            </a:r>
            <a:r>
              <a:rPr lang="zh-CN" altLang="en-US" sz="2800" b="1">
                <a:solidFill>
                  <a:srgbClr val="D60093"/>
                </a:solidFill>
                <a:ea typeface="黑体" pitchFamily="2" charset="-122"/>
              </a:rPr>
              <a:t>二、接口电路       </a:t>
            </a:r>
            <a:r>
              <a:rPr lang="en-US" altLang="zh-CN" sz="2800" b="1">
                <a:solidFill>
                  <a:srgbClr val="FF6600"/>
                </a:solidFill>
                <a:ea typeface="黑体" pitchFamily="2" charset="-122"/>
              </a:rPr>
              <a:t>2</a:t>
            </a:r>
            <a:r>
              <a:rPr lang="en-US" altLang="zh-CN" sz="2800" b="1">
                <a:solidFill>
                  <a:srgbClr val="FF6600"/>
                </a:solidFill>
                <a:latin typeface="宋体" pitchFamily="2" charset="-122"/>
              </a:rPr>
              <a:t>)</a:t>
            </a:r>
            <a:r>
              <a:rPr lang="en-US" altLang="zh-CN" sz="2800" b="1">
                <a:solidFill>
                  <a:srgbClr val="FF6600"/>
                </a:solidFill>
                <a:latin typeface="Times New Roman" pitchFamily="18" charset="0"/>
              </a:rPr>
              <a:t> </a:t>
            </a:r>
            <a:r>
              <a:rPr lang="zh-CN" altLang="en-US" sz="2800" b="1">
                <a:solidFill>
                  <a:srgbClr val="FF6600"/>
                </a:solidFill>
                <a:ea typeface="黑体" pitchFamily="2" charset="-122"/>
              </a:rPr>
              <a:t>用</a:t>
            </a:r>
            <a:r>
              <a:rPr lang="en-US" altLang="zh-CN" sz="2800" b="1">
                <a:solidFill>
                  <a:srgbClr val="FF0000"/>
                </a:solidFill>
                <a:ea typeface="黑体" pitchFamily="2" charset="-122"/>
              </a:rPr>
              <a:t>LED</a:t>
            </a:r>
            <a:r>
              <a:rPr lang="zh-CN" altLang="en-US" sz="2800" b="1">
                <a:solidFill>
                  <a:srgbClr val="FF0000"/>
                </a:solidFill>
                <a:ea typeface="黑体" pitchFamily="2" charset="-122"/>
              </a:rPr>
              <a:t>译码器</a:t>
            </a:r>
            <a:r>
              <a:rPr lang="zh-CN" altLang="en-US" sz="2800" b="1">
                <a:solidFill>
                  <a:srgbClr val="FF6600"/>
                </a:solidFill>
                <a:ea typeface="黑体" pitchFamily="2" charset="-122"/>
              </a:rPr>
              <a:t>作接口：</a:t>
            </a:r>
            <a:r>
              <a:rPr lang="en-US" altLang="zh-CN" sz="2800" b="1">
                <a:solidFill>
                  <a:srgbClr val="FF0000"/>
                </a:solidFill>
                <a:ea typeface="黑体" pitchFamily="2" charset="-122"/>
              </a:rPr>
              <a:t>DM9368</a:t>
            </a:r>
          </a:p>
        </p:txBody>
      </p:sp>
      <p:sp>
        <p:nvSpPr>
          <p:cNvPr id="1187846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250825" y="1341438"/>
            <a:ext cx="8713788" cy="5327650"/>
          </a:xfrm>
          <a:noFill/>
          <a:ln/>
        </p:spPr>
        <p:txBody>
          <a:bodyPr/>
          <a:lstStyle/>
          <a:p>
            <a:pPr marL="355600" indent="-355600">
              <a:spcAft>
                <a:spcPct val="10000"/>
              </a:spcAft>
              <a:buFont typeface="Wingdings" pitchFamily="2" charset="2"/>
              <a:buNone/>
            </a:pPr>
            <a:r>
              <a:rPr lang="en-US" altLang="zh-CN" sz="2800" b="1">
                <a:latin typeface="Times New Roman" pitchFamily="18" charset="0"/>
              </a:rPr>
              <a:t>DM9368</a:t>
            </a:r>
            <a:r>
              <a:rPr lang="zh-CN" altLang="en-US" sz="2800" b="1">
                <a:latin typeface="Times New Roman" pitchFamily="18" charset="0"/>
              </a:rPr>
              <a:t>：</a:t>
            </a:r>
            <a:r>
              <a:rPr lang="en-US" altLang="zh-CN" sz="2800" b="1">
                <a:latin typeface="Times New Roman" pitchFamily="18" charset="0"/>
              </a:rPr>
              <a:t>7</a:t>
            </a:r>
            <a:r>
              <a:rPr lang="zh-CN" altLang="en-US" sz="2800" b="1">
                <a:latin typeface="Times New Roman" pitchFamily="18" charset="0"/>
              </a:rPr>
              <a:t>段</a:t>
            </a:r>
            <a:r>
              <a:rPr lang="zh-CN" altLang="en-US" sz="2800" b="1">
                <a:solidFill>
                  <a:srgbClr val="FF0000"/>
                </a:solidFill>
                <a:latin typeface="Times New Roman" pitchFamily="18" charset="0"/>
              </a:rPr>
              <a:t>译码</a:t>
            </a:r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</a:rPr>
              <a:t>驱动</a:t>
            </a:r>
            <a:r>
              <a:rPr lang="zh-CN" altLang="en-US" sz="2800" b="1">
                <a:solidFill>
                  <a:srgbClr val="008000"/>
                </a:solidFill>
                <a:latin typeface="Times New Roman" pitchFamily="18" charset="0"/>
              </a:rPr>
              <a:t>锁存</a:t>
            </a:r>
            <a:r>
              <a:rPr lang="zh-CN" altLang="en-US" sz="2800" b="1">
                <a:latin typeface="Times New Roman" pitchFamily="18" charset="0"/>
              </a:rPr>
              <a:t>器</a:t>
            </a:r>
          </a:p>
          <a:p>
            <a:pPr marL="355600" indent="-355600">
              <a:spcAft>
                <a:spcPct val="10000"/>
              </a:spcAft>
            </a:pPr>
            <a:r>
              <a:rPr lang="zh-CN" altLang="en-US" sz="2800" b="1">
                <a:latin typeface="Times New Roman" pitchFamily="18" charset="0"/>
              </a:rPr>
              <a:t>由</a:t>
            </a:r>
            <a:r>
              <a:rPr lang="en-US" altLang="zh-CN" sz="2800" b="1">
                <a:latin typeface="Times New Roman" pitchFamily="18" charset="0"/>
              </a:rPr>
              <a:t>Fairchild Semiconductor</a:t>
            </a:r>
            <a:r>
              <a:rPr lang="zh-CN" altLang="en-US" sz="2800" b="1">
                <a:latin typeface="Times New Roman" pitchFamily="18" charset="0"/>
              </a:rPr>
              <a:t>公司生产；</a:t>
            </a:r>
          </a:p>
          <a:p>
            <a:pPr marL="355600" indent="-355600">
              <a:spcAft>
                <a:spcPct val="10000"/>
              </a:spcAft>
            </a:pPr>
            <a:r>
              <a:rPr lang="zh-CN" altLang="en-US" sz="2800" b="1">
                <a:latin typeface="Times New Roman" pitchFamily="18" charset="0"/>
              </a:rPr>
              <a:t>内部加入了输入锁存电路和用于直接驱动</a:t>
            </a:r>
            <a:r>
              <a:rPr lang="zh-CN" altLang="en-US" sz="2800" b="1">
                <a:solidFill>
                  <a:srgbClr val="CC0099"/>
                </a:solidFill>
                <a:latin typeface="Times New Roman" pitchFamily="18" charset="0"/>
              </a:rPr>
              <a:t>共阴极</a:t>
            </a:r>
            <a:r>
              <a:rPr lang="zh-CN" altLang="en-US" sz="2800" b="1">
                <a:latin typeface="Times New Roman" pitchFamily="18" charset="0"/>
              </a:rPr>
              <a:t>型</a:t>
            </a:r>
            <a:r>
              <a:rPr lang="en-US" altLang="zh-CN" sz="2800" b="1">
                <a:latin typeface="Times New Roman" pitchFamily="18" charset="0"/>
              </a:rPr>
              <a:t>LED</a:t>
            </a:r>
            <a:r>
              <a:rPr lang="zh-CN" altLang="en-US" sz="2800" b="1">
                <a:latin typeface="Times New Roman" pitchFamily="18" charset="0"/>
              </a:rPr>
              <a:t>显示的恒流输出电路。</a:t>
            </a:r>
          </a:p>
          <a:p>
            <a:pPr marL="355600" indent="-355600">
              <a:spcAft>
                <a:spcPct val="10000"/>
              </a:spcAft>
            </a:pPr>
            <a:r>
              <a:rPr lang="zh-CN" altLang="en-US" sz="2800" b="1">
                <a:latin typeface="Times New Roman" pitchFamily="18" charset="0"/>
              </a:rPr>
              <a:t>功能：接收一个</a:t>
            </a:r>
            <a:r>
              <a:rPr lang="en-US" altLang="zh-CN" sz="2800" b="1">
                <a:solidFill>
                  <a:srgbClr val="0000FF"/>
                </a:solidFill>
                <a:latin typeface="Times New Roman" pitchFamily="18" charset="0"/>
              </a:rPr>
              <a:t>4</a:t>
            </a:r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</a:rPr>
              <a:t>位二进制代码</a:t>
            </a:r>
            <a:r>
              <a:rPr lang="zh-CN" altLang="en-US" sz="2800" b="1">
                <a:latin typeface="Times New Roman" pitchFamily="18" charset="0"/>
              </a:rPr>
              <a:t>，对其</a:t>
            </a:r>
            <a:r>
              <a:rPr lang="zh-CN" altLang="en-US" sz="2800" b="1">
                <a:solidFill>
                  <a:srgbClr val="CC0099"/>
                </a:solidFill>
                <a:latin typeface="Times New Roman" pitchFamily="18" charset="0"/>
              </a:rPr>
              <a:t>译码</a:t>
            </a:r>
            <a:r>
              <a:rPr lang="zh-CN" altLang="en-US" sz="2800" b="1">
                <a:latin typeface="Times New Roman" pitchFamily="18" charset="0"/>
              </a:rPr>
              <a:t>生成数字</a:t>
            </a:r>
            <a:r>
              <a:rPr lang="en-US" altLang="zh-CN" sz="2800" b="1">
                <a:latin typeface="Times New Roman" pitchFamily="18" charset="0"/>
              </a:rPr>
              <a:t>"0"</a:t>
            </a:r>
            <a:r>
              <a:rPr lang="zh-CN" altLang="en-US" sz="2800" b="1">
                <a:latin typeface="Times New Roman" pitchFamily="18" charset="0"/>
              </a:rPr>
              <a:t>～</a:t>
            </a:r>
            <a:r>
              <a:rPr lang="en-US" altLang="zh-CN" sz="2800" b="1">
                <a:latin typeface="Times New Roman" pitchFamily="18" charset="0"/>
              </a:rPr>
              <a:t>"9"</a:t>
            </a:r>
            <a:r>
              <a:rPr lang="zh-CN" altLang="en-US" sz="2800" b="1">
                <a:latin typeface="Times New Roman" pitchFamily="18" charset="0"/>
              </a:rPr>
              <a:t>和字母</a:t>
            </a:r>
            <a:r>
              <a:rPr lang="en-US" altLang="zh-CN" sz="2800" b="1">
                <a:latin typeface="Times New Roman" pitchFamily="18" charset="0"/>
              </a:rPr>
              <a:t>"A"</a:t>
            </a:r>
            <a:r>
              <a:rPr lang="zh-CN" altLang="en-US" sz="2800" b="1">
                <a:latin typeface="Times New Roman" pitchFamily="18" charset="0"/>
              </a:rPr>
              <a:t>～</a:t>
            </a:r>
            <a:r>
              <a:rPr lang="en-US" altLang="zh-CN" sz="2800" b="1">
                <a:latin typeface="Times New Roman" pitchFamily="18" charset="0"/>
              </a:rPr>
              <a:t>"F"</a:t>
            </a:r>
            <a:r>
              <a:rPr lang="zh-CN" altLang="en-US" sz="2800" b="1">
                <a:latin typeface="Times New Roman" pitchFamily="18" charset="0"/>
              </a:rPr>
              <a:t>的</a:t>
            </a:r>
            <a:r>
              <a:rPr lang="en-US" altLang="zh-CN" sz="2800" b="1">
                <a:solidFill>
                  <a:srgbClr val="FF0000"/>
                </a:solidFill>
                <a:latin typeface="Times New Roman" pitchFamily="18" charset="0"/>
              </a:rPr>
              <a:t>7</a:t>
            </a:r>
            <a:r>
              <a:rPr lang="zh-CN" altLang="en-US" sz="2800" b="1">
                <a:solidFill>
                  <a:srgbClr val="FF0000"/>
                </a:solidFill>
                <a:latin typeface="Times New Roman" pitchFamily="18" charset="0"/>
              </a:rPr>
              <a:t>段显示信号</a:t>
            </a:r>
            <a:r>
              <a:rPr lang="zh-CN" altLang="en-US" sz="2800" b="1">
                <a:latin typeface="Times New Roman" pitchFamily="18" charset="0"/>
              </a:rPr>
              <a:t>，并驱动</a:t>
            </a:r>
            <a:r>
              <a:rPr lang="en-US" altLang="zh-CN" sz="2800" b="1">
                <a:latin typeface="Times New Roman" pitchFamily="18" charset="0"/>
              </a:rPr>
              <a:t>7</a:t>
            </a:r>
            <a:r>
              <a:rPr lang="zh-CN" altLang="en-US" sz="2800" b="1">
                <a:latin typeface="Times New Roman" pitchFamily="18" charset="0"/>
              </a:rPr>
              <a:t>段数码管相应的段。</a:t>
            </a:r>
          </a:p>
          <a:p>
            <a:pPr marL="355600" indent="-355600">
              <a:spcAft>
                <a:spcPct val="10000"/>
              </a:spcAft>
            </a:pPr>
            <a:r>
              <a:rPr lang="zh-CN" altLang="en-US" sz="2800" b="1">
                <a:latin typeface="Times New Roman" pitchFamily="18" charset="0"/>
              </a:rPr>
              <a:t>引脚、真值表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537D11D-5647-483F-B12D-E3856359AF2D}" type="slidenum">
              <a:rPr lang="zh-CN" altLang="en-US"/>
              <a:pPr/>
              <a:t>22</a:t>
            </a:fld>
            <a:endParaRPr lang="en-US" altLang="zh-CN"/>
          </a:p>
        </p:txBody>
      </p:sp>
      <p:sp>
        <p:nvSpPr>
          <p:cNvPr id="1188866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569325" cy="935038"/>
          </a:xfrm>
          <a:noFill/>
          <a:ln/>
        </p:spPr>
        <p:txBody>
          <a:bodyPr anchor="t"/>
          <a:lstStyle/>
          <a:p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8.1.1  LED</a:t>
            </a:r>
            <a:r>
              <a:rPr lang="zh-CN" altLang="en-US" sz="2800" b="1">
                <a:solidFill>
                  <a:schemeClr val="bg2"/>
                </a:solidFill>
                <a:ea typeface="黑体" pitchFamily="2" charset="-122"/>
              </a:rPr>
              <a:t>接口</a:t>
            </a:r>
            <a:r>
              <a:rPr lang="zh-CN" altLang="en-US" sz="2800" b="1">
                <a:solidFill>
                  <a:srgbClr val="006600"/>
                </a:solidFill>
                <a:ea typeface="黑体" pitchFamily="2" charset="-122"/>
              </a:rPr>
              <a:t/>
            </a:r>
            <a:br>
              <a:rPr lang="zh-CN" altLang="en-US" sz="2800" b="1">
                <a:solidFill>
                  <a:srgbClr val="006600"/>
                </a:solidFill>
                <a:ea typeface="黑体" pitchFamily="2" charset="-122"/>
              </a:rPr>
            </a:br>
            <a:r>
              <a:rPr lang="zh-CN" altLang="en-US" sz="2800" b="1">
                <a:solidFill>
                  <a:srgbClr val="006600"/>
                </a:solidFill>
                <a:ea typeface="黑体" pitchFamily="2" charset="-122"/>
              </a:rPr>
              <a:t> </a:t>
            </a:r>
            <a:r>
              <a:rPr lang="zh-CN" altLang="en-US" sz="2800" b="1">
                <a:solidFill>
                  <a:srgbClr val="D60093"/>
                </a:solidFill>
                <a:ea typeface="黑体" pitchFamily="2" charset="-122"/>
              </a:rPr>
              <a:t>二、接口电路       </a:t>
            </a:r>
            <a:r>
              <a:rPr lang="en-US" altLang="zh-CN" sz="2800" b="1">
                <a:solidFill>
                  <a:srgbClr val="FF6600"/>
                </a:solidFill>
                <a:ea typeface="黑体" pitchFamily="2" charset="-122"/>
              </a:rPr>
              <a:t>2</a:t>
            </a:r>
            <a:r>
              <a:rPr lang="en-US" altLang="zh-CN" sz="2800" b="1">
                <a:solidFill>
                  <a:srgbClr val="FF6600"/>
                </a:solidFill>
                <a:latin typeface="宋体" pitchFamily="2" charset="-122"/>
              </a:rPr>
              <a:t>)</a:t>
            </a:r>
            <a:r>
              <a:rPr lang="en-US" altLang="zh-CN" sz="2800" b="1">
                <a:solidFill>
                  <a:srgbClr val="FF6600"/>
                </a:solidFill>
                <a:latin typeface="Times New Roman" pitchFamily="18" charset="0"/>
              </a:rPr>
              <a:t> </a:t>
            </a:r>
            <a:r>
              <a:rPr lang="zh-CN" altLang="en-US" sz="2800" b="1">
                <a:solidFill>
                  <a:srgbClr val="FF6600"/>
                </a:solidFill>
                <a:ea typeface="黑体" pitchFamily="2" charset="-122"/>
              </a:rPr>
              <a:t>用</a:t>
            </a:r>
            <a:r>
              <a:rPr lang="en-US" altLang="zh-CN" sz="2800" b="1">
                <a:solidFill>
                  <a:srgbClr val="FF0000"/>
                </a:solidFill>
                <a:ea typeface="黑体" pitchFamily="2" charset="-122"/>
              </a:rPr>
              <a:t>LED</a:t>
            </a:r>
            <a:r>
              <a:rPr lang="zh-CN" altLang="en-US" sz="2800" b="1">
                <a:solidFill>
                  <a:srgbClr val="FF0000"/>
                </a:solidFill>
                <a:ea typeface="黑体" pitchFamily="2" charset="-122"/>
              </a:rPr>
              <a:t>译码器</a:t>
            </a:r>
            <a:r>
              <a:rPr lang="zh-CN" altLang="en-US" sz="2800" b="1">
                <a:solidFill>
                  <a:srgbClr val="FF6600"/>
                </a:solidFill>
                <a:ea typeface="黑体" pitchFamily="2" charset="-122"/>
              </a:rPr>
              <a:t>作接口：</a:t>
            </a:r>
            <a:r>
              <a:rPr lang="en-US" altLang="zh-CN" sz="2800" b="1">
                <a:solidFill>
                  <a:srgbClr val="FF0000"/>
                </a:solidFill>
                <a:ea typeface="黑体" pitchFamily="2" charset="-122"/>
              </a:rPr>
              <a:t>DM9368</a:t>
            </a:r>
          </a:p>
        </p:txBody>
      </p:sp>
      <p:sp>
        <p:nvSpPr>
          <p:cNvPr id="1188869" name="Text Box 5"/>
          <p:cNvSpPr txBox="1">
            <a:spLocks noChangeArrowheads="1"/>
          </p:cNvSpPr>
          <p:nvPr/>
        </p:nvSpPr>
        <p:spPr bwMode="auto">
          <a:xfrm>
            <a:off x="2794000" y="5354638"/>
            <a:ext cx="420528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>
                <a:solidFill>
                  <a:schemeClr val="bg2"/>
                </a:solidFill>
              </a:rPr>
              <a:t>DM9368</a:t>
            </a:r>
            <a:r>
              <a:rPr kumimoji="1" lang="zh-CN" altLang="en-US">
                <a:solidFill>
                  <a:schemeClr val="bg2"/>
                </a:solidFill>
              </a:rPr>
              <a:t>芯片</a:t>
            </a:r>
          </a:p>
          <a:p>
            <a:pPr>
              <a:buClrTx/>
              <a:buFontTx/>
              <a:buNone/>
            </a:pPr>
            <a:r>
              <a:rPr kumimoji="1" lang="en-US" altLang="zh-CN">
                <a:solidFill>
                  <a:schemeClr val="bg2"/>
                </a:solidFill>
              </a:rPr>
              <a:t>(a) </a:t>
            </a:r>
            <a:r>
              <a:rPr kumimoji="1" lang="zh-CN" altLang="en-US">
                <a:solidFill>
                  <a:schemeClr val="bg2"/>
                </a:solidFill>
              </a:rPr>
              <a:t>引脚图；</a:t>
            </a:r>
            <a:r>
              <a:rPr kumimoji="1" lang="en-US" altLang="zh-CN">
                <a:solidFill>
                  <a:schemeClr val="bg2"/>
                </a:solidFill>
              </a:rPr>
              <a:t>(b) </a:t>
            </a:r>
            <a:r>
              <a:rPr kumimoji="1" lang="zh-CN" altLang="en-US">
                <a:solidFill>
                  <a:schemeClr val="bg2"/>
                </a:solidFill>
              </a:rPr>
              <a:t>引脚功能描述 </a:t>
            </a:r>
          </a:p>
        </p:txBody>
      </p:sp>
      <p:graphicFrame>
        <p:nvGraphicFramePr>
          <p:cNvPr id="1188871" name="Object 7"/>
          <p:cNvGraphicFramePr>
            <a:graphicFrameLocks noChangeAspect="1"/>
          </p:cNvGraphicFramePr>
          <p:nvPr/>
        </p:nvGraphicFramePr>
        <p:xfrm>
          <a:off x="250825" y="1625600"/>
          <a:ext cx="8497888" cy="381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872" name="Visio" r:id="rId3" imgW="3933230" imgH="1767900" progId="Visio.Drawing.11">
                  <p:embed/>
                </p:oleObj>
              </mc:Choice>
              <mc:Fallback>
                <p:oleObj name="Visio" r:id="rId3" imgW="3933230" imgH="1767900" progId="Visio.Drawing.11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1625600"/>
                        <a:ext cx="8497888" cy="3819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tx1"/>
                            </a:solidFill>
                            <a:miter lim="800000"/>
                            <a:headEnd/>
                            <a:tailEnd type="none" w="med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9894" name="Object 6"/>
          <p:cNvGraphicFramePr>
            <a:graphicFrameLocks noChangeAspect="1"/>
          </p:cNvGraphicFramePr>
          <p:nvPr/>
        </p:nvGraphicFramePr>
        <p:xfrm>
          <a:off x="323850" y="141288"/>
          <a:ext cx="7920038" cy="671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9895" r:id="rId3" imgW="4636785" imgH="3931125" progId="Visio.Drawing.11">
                  <p:embed/>
                </p:oleObj>
              </mc:Choice>
              <mc:Fallback>
                <p:oleObj r:id="rId3" imgW="4636785" imgH="3931125" progId="Visio.Drawing.11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141288"/>
                        <a:ext cx="7920038" cy="67167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9893" name="Text Box 5"/>
          <p:cNvSpPr txBox="1">
            <a:spLocks noChangeArrowheads="1"/>
          </p:cNvSpPr>
          <p:nvPr/>
        </p:nvSpPr>
        <p:spPr bwMode="auto">
          <a:xfrm>
            <a:off x="5794375" y="6284913"/>
            <a:ext cx="3241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buClrTx/>
              <a:buFontTx/>
              <a:buNone/>
            </a:pPr>
            <a:r>
              <a:rPr kumimoji="1" lang="en-US" altLang="zh-CN">
                <a:solidFill>
                  <a:schemeClr val="bg2"/>
                </a:solidFill>
              </a:rPr>
              <a:t>DM9368</a:t>
            </a:r>
            <a:r>
              <a:rPr kumimoji="1" lang="zh-CN" altLang="en-US">
                <a:solidFill>
                  <a:schemeClr val="bg2"/>
                </a:solidFill>
                <a:latin typeface="宋体" pitchFamily="2" charset="-122"/>
              </a:rPr>
              <a:t>芯片的真值表</a:t>
            </a:r>
            <a:r>
              <a:rPr kumimoji="1" lang="zh-CN" altLang="en-US"/>
              <a:t> </a:t>
            </a:r>
          </a:p>
        </p:txBody>
      </p:sp>
      <p:sp>
        <p:nvSpPr>
          <p:cNvPr id="1189896" name="AutoShape 8"/>
          <p:cNvSpPr>
            <a:spLocks noChangeArrowheads="1"/>
          </p:cNvSpPr>
          <p:nvPr/>
        </p:nvSpPr>
        <p:spPr bwMode="auto">
          <a:xfrm>
            <a:off x="611188" y="1136650"/>
            <a:ext cx="6121400" cy="455613"/>
          </a:xfrm>
          <a:prstGeom prst="roundRect">
            <a:avLst>
              <a:gd name="adj" fmla="val 32704"/>
            </a:avLst>
          </a:prstGeom>
          <a:noFill/>
          <a:ln w="12700" algn="ctr">
            <a:solidFill>
              <a:srgbClr val="FF0000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A52F1B-881A-4ACF-9009-499A47CBFEE6}" type="slidenum">
              <a:rPr lang="zh-CN" altLang="en-US"/>
              <a:pPr/>
              <a:t>24</a:t>
            </a:fld>
            <a:endParaRPr lang="en-US" altLang="zh-CN"/>
          </a:p>
        </p:txBody>
      </p:sp>
      <p:sp>
        <p:nvSpPr>
          <p:cNvPr id="1190916" name="Text Box 4"/>
          <p:cNvSpPr txBox="1">
            <a:spLocks noChangeArrowheads="1"/>
          </p:cNvSpPr>
          <p:nvPr/>
        </p:nvSpPr>
        <p:spPr bwMode="auto">
          <a:xfrm>
            <a:off x="1908175" y="6308725"/>
            <a:ext cx="5375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buClrTx/>
              <a:buFontTx/>
              <a:buNone/>
            </a:pPr>
            <a:r>
              <a:rPr kumimoji="1" lang="zh-CN" altLang="en-US">
                <a:solidFill>
                  <a:schemeClr val="bg2"/>
                </a:solidFill>
                <a:latin typeface="宋体" pitchFamily="2" charset="-122"/>
              </a:rPr>
              <a:t>利用</a:t>
            </a:r>
            <a:r>
              <a:rPr kumimoji="1" lang="en-US" altLang="zh-CN">
                <a:solidFill>
                  <a:schemeClr val="bg2"/>
                </a:solidFill>
              </a:rPr>
              <a:t>DM9368</a:t>
            </a:r>
            <a:r>
              <a:rPr kumimoji="1" lang="zh-CN" altLang="en-US">
                <a:solidFill>
                  <a:schemeClr val="bg2"/>
                </a:solidFill>
                <a:latin typeface="宋体" pitchFamily="2" charset="-122"/>
              </a:rPr>
              <a:t>实现</a:t>
            </a:r>
            <a:r>
              <a:rPr kumimoji="1" lang="en-US" altLang="zh-CN">
                <a:solidFill>
                  <a:schemeClr val="bg2"/>
                </a:solidFill>
              </a:rPr>
              <a:t>LED</a:t>
            </a:r>
            <a:r>
              <a:rPr kumimoji="1" lang="zh-CN" altLang="en-US">
                <a:solidFill>
                  <a:schemeClr val="bg2"/>
                </a:solidFill>
                <a:latin typeface="宋体" pitchFamily="2" charset="-122"/>
              </a:rPr>
              <a:t>数码管接口电路</a:t>
            </a:r>
            <a:r>
              <a:rPr kumimoji="1" lang="zh-CN" altLang="en-US">
                <a:solidFill>
                  <a:schemeClr val="bg2"/>
                </a:solidFill>
              </a:rPr>
              <a:t> </a:t>
            </a:r>
          </a:p>
        </p:txBody>
      </p:sp>
      <p:graphicFrame>
        <p:nvGraphicFramePr>
          <p:cNvPr id="1190917" name="Object 5"/>
          <p:cNvGraphicFramePr>
            <a:graphicFrameLocks noChangeAspect="1"/>
          </p:cNvGraphicFramePr>
          <p:nvPr/>
        </p:nvGraphicFramePr>
        <p:xfrm>
          <a:off x="0" y="1196975"/>
          <a:ext cx="8915400" cy="5135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918" name="Visio" r:id="rId3" imgW="5395570" imgH="3104998" progId="Visio.Drawing.11">
                  <p:embed/>
                </p:oleObj>
              </mc:Choice>
              <mc:Fallback>
                <p:oleObj name="Visio" r:id="rId3" imgW="5395570" imgH="3104998" progId="Visio.Drawing.11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196975"/>
                        <a:ext cx="8915400" cy="5135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0919" name="Rectangle 7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569325" cy="935038"/>
          </a:xfrm>
          <a:noFill/>
          <a:ln/>
        </p:spPr>
        <p:txBody>
          <a:bodyPr anchor="t"/>
          <a:lstStyle/>
          <a:p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8.1.1  LED</a:t>
            </a:r>
            <a:r>
              <a:rPr lang="zh-CN" altLang="en-US" sz="2800" b="1">
                <a:solidFill>
                  <a:schemeClr val="bg2"/>
                </a:solidFill>
                <a:ea typeface="黑体" pitchFamily="2" charset="-122"/>
              </a:rPr>
              <a:t>接口</a:t>
            </a:r>
            <a:r>
              <a:rPr lang="zh-CN" altLang="en-US" sz="2800" b="1">
                <a:solidFill>
                  <a:srgbClr val="006600"/>
                </a:solidFill>
                <a:ea typeface="黑体" pitchFamily="2" charset="-122"/>
              </a:rPr>
              <a:t/>
            </a:r>
            <a:br>
              <a:rPr lang="zh-CN" altLang="en-US" sz="2800" b="1">
                <a:solidFill>
                  <a:srgbClr val="006600"/>
                </a:solidFill>
                <a:ea typeface="黑体" pitchFamily="2" charset="-122"/>
              </a:rPr>
            </a:br>
            <a:r>
              <a:rPr lang="zh-CN" altLang="en-US" sz="2800" b="1">
                <a:solidFill>
                  <a:srgbClr val="006600"/>
                </a:solidFill>
                <a:ea typeface="黑体" pitchFamily="2" charset="-122"/>
              </a:rPr>
              <a:t> </a:t>
            </a:r>
            <a:r>
              <a:rPr lang="zh-CN" altLang="en-US" sz="2800" b="1">
                <a:solidFill>
                  <a:srgbClr val="D60093"/>
                </a:solidFill>
                <a:ea typeface="黑体" pitchFamily="2" charset="-122"/>
              </a:rPr>
              <a:t>二、接口电路       </a:t>
            </a:r>
            <a:r>
              <a:rPr lang="en-US" altLang="zh-CN" sz="2800" b="1">
                <a:solidFill>
                  <a:srgbClr val="FF6600"/>
                </a:solidFill>
                <a:ea typeface="黑体" pitchFamily="2" charset="-122"/>
              </a:rPr>
              <a:t>2</a:t>
            </a:r>
            <a:r>
              <a:rPr lang="en-US" altLang="zh-CN" sz="2800" b="1">
                <a:solidFill>
                  <a:srgbClr val="FF6600"/>
                </a:solidFill>
                <a:latin typeface="宋体" pitchFamily="2" charset="-122"/>
              </a:rPr>
              <a:t>)</a:t>
            </a:r>
            <a:r>
              <a:rPr lang="en-US" altLang="zh-CN" sz="2800" b="1">
                <a:solidFill>
                  <a:srgbClr val="FF6600"/>
                </a:solidFill>
                <a:latin typeface="Times New Roman" pitchFamily="18" charset="0"/>
              </a:rPr>
              <a:t> </a:t>
            </a:r>
            <a:r>
              <a:rPr lang="zh-CN" altLang="en-US" sz="2800" b="1">
                <a:solidFill>
                  <a:srgbClr val="FF6600"/>
                </a:solidFill>
                <a:ea typeface="黑体" pitchFamily="2" charset="-122"/>
              </a:rPr>
              <a:t>用</a:t>
            </a:r>
            <a:r>
              <a:rPr lang="en-US" altLang="zh-CN" sz="2800" b="1">
                <a:solidFill>
                  <a:srgbClr val="FF0000"/>
                </a:solidFill>
                <a:ea typeface="黑体" pitchFamily="2" charset="-122"/>
              </a:rPr>
              <a:t>LED</a:t>
            </a:r>
            <a:r>
              <a:rPr lang="zh-CN" altLang="en-US" sz="2800" b="1">
                <a:solidFill>
                  <a:srgbClr val="FF0000"/>
                </a:solidFill>
                <a:ea typeface="黑体" pitchFamily="2" charset="-122"/>
              </a:rPr>
              <a:t>译码器</a:t>
            </a:r>
            <a:r>
              <a:rPr lang="zh-CN" altLang="en-US" sz="2800" b="1">
                <a:solidFill>
                  <a:srgbClr val="FF6600"/>
                </a:solidFill>
                <a:ea typeface="黑体" pitchFamily="2" charset="-122"/>
              </a:rPr>
              <a:t>作接口：</a:t>
            </a:r>
            <a:r>
              <a:rPr lang="en-US" altLang="zh-CN" sz="2800" b="1">
                <a:solidFill>
                  <a:srgbClr val="FF0000"/>
                </a:solidFill>
                <a:ea typeface="黑体" pitchFamily="2" charset="-122"/>
              </a:rPr>
              <a:t>DM9368</a:t>
            </a:r>
          </a:p>
        </p:txBody>
      </p:sp>
      <p:sp>
        <p:nvSpPr>
          <p:cNvPr id="1190920" name="Text Box 8"/>
          <p:cNvSpPr txBox="1">
            <a:spLocks noChangeArrowheads="1"/>
          </p:cNvSpPr>
          <p:nvPr/>
        </p:nvSpPr>
        <p:spPr bwMode="auto">
          <a:xfrm>
            <a:off x="5795963" y="5013325"/>
            <a:ext cx="1511300" cy="8223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CC0099"/>
                </a:solidFill>
              </a:rPr>
              <a:t>高位</a:t>
            </a:r>
            <a:r>
              <a:rPr lang="en-US" altLang="zh-CN">
                <a:solidFill>
                  <a:srgbClr val="CC0099"/>
                </a:solidFill>
              </a:rPr>
              <a:t>0</a:t>
            </a:r>
            <a:br>
              <a:rPr lang="en-US" altLang="zh-CN">
                <a:solidFill>
                  <a:srgbClr val="CC0099"/>
                </a:solidFill>
              </a:rPr>
            </a:br>
            <a:r>
              <a:rPr lang="zh-CN" altLang="en-US">
                <a:solidFill>
                  <a:srgbClr val="CC0099"/>
                </a:solidFill>
              </a:rPr>
              <a:t>自动消隐</a:t>
            </a:r>
          </a:p>
        </p:txBody>
      </p:sp>
      <p:sp>
        <p:nvSpPr>
          <p:cNvPr id="1190921" name="Line 9"/>
          <p:cNvSpPr>
            <a:spLocks noChangeShapeType="1"/>
          </p:cNvSpPr>
          <p:nvPr/>
        </p:nvSpPr>
        <p:spPr bwMode="auto">
          <a:xfrm flipH="1" flipV="1">
            <a:off x="4643438" y="4652963"/>
            <a:ext cx="1368425" cy="64770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90922" name="Line 10"/>
          <p:cNvSpPr>
            <a:spLocks noChangeShapeType="1"/>
          </p:cNvSpPr>
          <p:nvPr/>
        </p:nvSpPr>
        <p:spPr bwMode="auto">
          <a:xfrm flipV="1">
            <a:off x="7019925" y="4724400"/>
            <a:ext cx="215900" cy="433388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90923" name="Freeform 11"/>
          <p:cNvSpPr>
            <a:spLocks/>
          </p:cNvSpPr>
          <p:nvPr/>
        </p:nvSpPr>
        <p:spPr bwMode="auto">
          <a:xfrm>
            <a:off x="7164388" y="3860800"/>
            <a:ext cx="1789112" cy="1512888"/>
          </a:xfrm>
          <a:custGeom>
            <a:avLst/>
            <a:gdLst/>
            <a:ahLst/>
            <a:cxnLst>
              <a:cxn ang="0">
                <a:pos x="0" y="953"/>
              </a:cxn>
              <a:cxn ang="0">
                <a:pos x="953" y="499"/>
              </a:cxn>
              <a:cxn ang="0">
                <a:pos x="1043" y="0"/>
              </a:cxn>
            </a:cxnLst>
            <a:rect l="0" t="0" r="r" b="b"/>
            <a:pathLst>
              <a:path w="1127" h="953">
                <a:moveTo>
                  <a:pt x="0" y="953"/>
                </a:moveTo>
                <a:cubicBezTo>
                  <a:pt x="389" y="805"/>
                  <a:pt x="779" y="658"/>
                  <a:pt x="953" y="499"/>
                </a:cubicBezTo>
                <a:cubicBezTo>
                  <a:pt x="1127" y="340"/>
                  <a:pt x="1085" y="170"/>
                  <a:pt x="1043" y="0"/>
                </a:cubicBezTo>
              </a:path>
            </a:pathLst>
          </a:custGeom>
          <a:noFill/>
          <a:ln w="19050" cap="flat" cmpd="sng">
            <a:solidFill>
              <a:srgbClr val="FF6600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90957" name="Text Box 45"/>
          <p:cNvSpPr txBox="1">
            <a:spLocks noChangeArrowheads="1"/>
          </p:cNvSpPr>
          <p:nvPr/>
        </p:nvSpPr>
        <p:spPr bwMode="auto">
          <a:xfrm>
            <a:off x="180975" y="4375150"/>
            <a:ext cx="2735263" cy="8540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000"/>
              <a:t>A</a:t>
            </a:r>
            <a:r>
              <a:rPr lang="en-US" altLang="zh-CN" sz="2000" baseline="-25000"/>
              <a:t>7 </a:t>
            </a:r>
            <a:r>
              <a:rPr lang="en-US" altLang="zh-CN" sz="2000"/>
              <a:t>A</a:t>
            </a:r>
            <a:r>
              <a:rPr lang="en-US" altLang="zh-CN" sz="2000" baseline="-25000"/>
              <a:t>6 </a:t>
            </a:r>
            <a:r>
              <a:rPr lang="en-US" altLang="zh-CN" sz="2000"/>
              <a:t>A</a:t>
            </a:r>
            <a:r>
              <a:rPr lang="en-US" altLang="zh-CN" sz="2000" baseline="-25000"/>
              <a:t>5 </a:t>
            </a:r>
            <a:r>
              <a:rPr lang="en-US" altLang="zh-CN" sz="2000"/>
              <a:t>A</a:t>
            </a:r>
            <a:r>
              <a:rPr lang="en-US" altLang="zh-CN" sz="2000" baseline="-25000"/>
              <a:t>4    </a:t>
            </a:r>
            <a:r>
              <a:rPr lang="en-US" altLang="zh-CN" sz="2000"/>
              <a:t>A</a:t>
            </a:r>
            <a:r>
              <a:rPr lang="en-US" altLang="zh-CN" sz="2000" baseline="-25000"/>
              <a:t>3 </a:t>
            </a:r>
            <a:r>
              <a:rPr lang="en-US" altLang="zh-CN" sz="2000"/>
              <a:t>A</a:t>
            </a:r>
            <a:r>
              <a:rPr lang="en-US" altLang="zh-CN" sz="2000" baseline="-25000"/>
              <a:t>2 </a:t>
            </a:r>
            <a:r>
              <a:rPr lang="en-US" altLang="zh-CN" sz="2000"/>
              <a:t>A</a:t>
            </a:r>
            <a:r>
              <a:rPr lang="en-US" altLang="zh-CN" sz="2000" baseline="-25000"/>
              <a:t>1 </a:t>
            </a:r>
            <a:r>
              <a:rPr lang="en-US" altLang="zh-CN" sz="2000"/>
              <a:t>A</a:t>
            </a:r>
            <a:r>
              <a:rPr lang="en-US" altLang="zh-CN" sz="2000" baseline="-25000"/>
              <a:t>0</a:t>
            </a:r>
          </a:p>
          <a:p>
            <a:pPr algn="l">
              <a:spcBef>
                <a:spcPct val="50000"/>
              </a:spcBef>
            </a:pPr>
            <a:r>
              <a:rPr lang="en-US" altLang="zh-CN" sz="2000">
                <a:latin typeface="Arial" charset="0"/>
              </a:rPr>
              <a:t> 1  0  1  0     0  x   x  x</a:t>
            </a:r>
          </a:p>
        </p:txBody>
      </p:sp>
      <p:sp>
        <p:nvSpPr>
          <p:cNvPr id="1190958" name="Line 46"/>
          <p:cNvSpPr>
            <a:spLocks noChangeShapeType="1"/>
          </p:cNvSpPr>
          <p:nvPr/>
        </p:nvSpPr>
        <p:spPr bwMode="auto">
          <a:xfrm>
            <a:off x="1547813" y="4448175"/>
            <a:ext cx="0" cy="7191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90959" name="Line 47"/>
          <p:cNvSpPr>
            <a:spLocks noChangeShapeType="1"/>
          </p:cNvSpPr>
          <p:nvPr/>
        </p:nvSpPr>
        <p:spPr bwMode="auto">
          <a:xfrm>
            <a:off x="250825" y="4806950"/>
            <a:ext cx="25923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90960" name="AutoShape 48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8459788" y="188913"/>
            <a:ext cx="504825" cy="503237"/>
          </a:xfrm>
          <a:prstGeom prst="actionButtonReturn">
            <a:avLst/>
          </a:prstGeom>
          <a:ln>
            <a:headEnd/>
            <a:tailEnd type="none" w="med" len="lg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1909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1909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1909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60"/>
                            </p:stCondLst>
                            <p:childTnLst>
                              <p:par>
                                <p:cTn id="11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3" dur="500"/>
                                        <p:tgtEl>
                                          <p:spTgt spid="1190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" dur="500"/>
                                        <p:tgtEl>
                                          <p:spTgt spid="1190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9" dur="500"/>
                                        <p:tgtEl>
                                          <p:spTgt spid="1190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0920" grpId="0"/>
      <p:bldP spid="1190921" grpId="0" animBg="1"/>
      <p:bldP spid="1190922" grpId="0" animBg="1"/>
      <p:bldP spid="119092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79B25C-67E3-4370-96AA-6E44ACCE61E4}" type="slidenum">
              <a:rPr lang="zh-CN" altLang="en-US"/>
              <a:pPr/>
              <a:t>25</a:t>
            </a:fld>
            <a:endParaRPr lang="en-US" altLang="zh-CN"/>
          </a:p>
        </p:txBody>
      </p:sp>
      <p:sp>
        <p:nvSpPr>
          <p:cNvPr id="1191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82763"/>
            <a:ext cx="8435975" cy="4167187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zh-CN" altLang="en-US" sz="2800" b="1">
                <a:latin typeface="Times New Roman" pitchFamily="18" charset="0"/>
              </a:rPr>
              <a:t>利用上图电路中的</a:t>
            </a:r>
            <a:r>
              <a:rPr lang="en-US" altLang="zh-CN" sz="2800" b="1">
                <a:solidFill>
                  <a:srgbClr val="0000FF"/>
                </a:solidFill>
                <a:latin typeface="Times New Roman" pitchFamily="18" charset="0"/>
              </a:rPr>
              <a:t>4</a:t>
            </a:r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</a:rPr>
              <a:t>个数码管</a:t>
            </a:r>
            <a:r>
              <a:rPr lang="zh-CN" altLang="en-US" sz="2800" b="1">
                <a:latin typeface="Times New Roman" pitchFamily="18" charset="0"/>
              </a:rPr>
              <a:t>，实现将</a:t>
            </a:r>
            <a:r>
              <a:rPr lang="zh-CN" altLang="en-US" sz="2800" b="1">
                <a:solidFill>
                  <a:srgbClr val="FF0000"/>
                </a:solidFill>
                <a:latin typeface="Times New Roman" pitchFamily="18" charset="0"/>
              </a:rPr>
              <a:t>存储单元 </a:t>
            </a:r>
            <a:r>
              <a:rPr lang="en-US" altLang="zh-CN" sz="2800" b="1" i="1">
                <a:solidFill>
                  <a:srgbClr val="FF0000"/>
                </a:solidFill>
                <a:latin typeface="Times New Roman" pitchFamily="18" charset="0"/>
              </a:rPr>
              <a:t>BUF</a:t>
            </a:r>
            <a:r>
              <a:rPr lang="zh-CN" altLang="en-US" sz="2800" b="1">
                <a:latin typeface="Times New Roman" pitchFamily="18" charset="0"/>
              </a:rPr>
              <a:t>中的</a:t>
            </a:r>
            <a:r>
              <a:rPr lang="en-US" altLang="zh-CN" sz="2800" b="1">
                <a:solidFill>
                  <a:srgbClr val="008000"/>
                </a:solidFill>
                <a:latin typeface="Times New Roman" pitchFamily="18" charset="0"/>
              </a:rPr>
              <a:t>4</a:t>
            </a:r>
            <a:r>
              <a:rPr lang="zh-CN" altLang="en-US" sz="2800" b="1">
                <a:solidFill>
                  <a:srgbClr val="008000"/>
                </a:solidFill>
                <a:latin typeface="Times New Roman" pitchFamily="18" charset="0"/>
              </a:rPr>
              <a:t>位</a:t>
            </a:r>
            <a:r>
              <a:rPr lang="zh-CN" altLang="en-US" sz="2800" b="1">
                <a:solidFill>
                  <a:srgbClr val="FF0000"/>
                </a:solidFill>
                <a:latin typeface="Times New Roman" pitchFamily="18" charset="0"/>
              </a:rPr>
              <a:t>十六进制数</a:t>
            </a:r>
            <a:r>
              <a:rPr lang="zh-CN" altLang="en-US" sz="2800" b="1">
                <a:latin typeface="Times New Roman" pitchFamily="18" charset="0"/>
              </a:rPr>
              <a:t>加以显示，并每经过</a:t>
            </a:r>
            <a:r>
              <a:rPr lang="en-US" altLang="zh-CN" sz="2800" b="1">
                <a:solidFill>
                  <a:srgbClr val="0000FF"/>
                </a:solidFill>
                <a:latin typeface="Times New Roman" pitchFamily="18" charset="0"/>
              </a:rPr>
              <a:t>1</a:t>
            </a:r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</a:rPr>
              <a:t>秒</a:t>
            </a:r>
            <a:r>
              <a:rPr lang="zh-CN" altLang="en-US" sz="2800" b="1">
                <a:latin typeface="Times New Roman" pitchFamily="18" charset="0"/>
              </a:rPr>
              <a:t>，重新读取</a:t>
            </a:r>
            <a:r>
              <a:rPr lang="en-US" altLang="zh-CN" sz="2800" b="1" i="1">
                <a:latin typeface="Times New Roman" pitchFamily="18" charset="0"/>
              </a:rPr>
              <a:t>BUF</a:t>
            </a:r>
            <a:r>
              <a:rPr lang="zh-CN" altLang="en-US" sz="2800" b="1">
                <a:latin typeface="Times New Roman" pitchFamily="18" charset="0"/>
              </a:rPr>
              <a:t>单元数据，</a:t>
            </a:r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</a:rPr>
              <a:t>更新</a:t>
            </a:r>
            <a:r>
              <a:rPr lang="zh-CN" altLang="en-US" sz="2800" b="1">
                <a:latin typeface="Times New Roman" pitchFamily="18" charset="0"/>
              </a:rPr>
              <a:t>显示，则</a:t>
            </a:r>
            <a:r>
              <a:rPr lang="zh-CN" altLang="en-US" sz="2800" b="1">
                <a:latin typeface="Times New Roman" pitchFamily="18" charset="0"/>
                <a:ea typeface="黑体" pitchFamily="2" charset="-122"/>
              </a:rPr>
              <a:t>控制程序</a:t>
            </a:r>
            <a:r>
              <a:rPr lang="zh-CN" altLang="en-US" sz="2800" b="1">
                <a:latin typeface="Times New Roman" pitchFamily="18" charset="0"/>
              </a:rPr>
              <a:t>如下：</a:t>
            </a:r>
          </a:p>
        </p:txBody>
      </p:sp>
      <p:sp>
        <p:nvSpPr>
          <p:cNvPr id="1191941" name="Rectangle 5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569325" cy="935038"/>
          </a:xfrm>
          <a:noFill/>
          <a:ln/>
        </p:spPr>
        <p:txBody>
          <a:bodyPr anchor="t"/>
          <a:lstStyle/>
          <a:p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8.1.1  LED</a:t>
            </a:r>
            <a:r>
              <a:rPr lang="zh-CN" altLang="en-US" sz="2800" b="1">
                <a:solidFill>
                  <a:schemeClr val="bg2"/>
                </a:solidFill>
                <a:ea typeface="黑体" pitchFamily="2" charset="-122"/>
              </a:rPr>
              <a:t>接口</a:t>
            </a:r>
            <a:r>
              <a:rPr lang="zh-CN" altLang="en-US" sz="2800" b="1">
                <a:solidFill>
                  <a:srgbClr val="006600"/>
                </a:solidFill>
                <a:ea typeface="黑体" pitchFamily="2" charset="-122"/>
              </a:rPr>
              <a:t/>
            </a:r>
            <a:br>
              <a:rPr lang="zh-CN" altLang="en-US" sz="2800" b="1">
                <a:solidFill>
                  <a:srgbClr val="006600"/>
                </a:solidFill>
                <a:ea typeface="黑体" pitchFamily="2" charset="-122"/>
              </a:rPr>
            </a:br>
            <a:r>
              <a:rPr lang="zh-CN" altLang="en-US" sz="2800" b="1">
                <a:solidFill>
                  <a:srgbClr val="006600"/>
                </a:solidFill>
                <a:ea typeface="黑体" pitchFamily="2" charset="-122"/>
              </a:rPr>
              <a:t> </a:t>
            </a:r>
            <a:r>
              <a:rPr lang="zh-CN" altLang="en-US" sz="2800" b="1">
                <a:solidFill>
                  <a:srgbClr val="D60093"/>
                </a:solidFill>
                <a:ea typeface="黑体" pitchFamily="2" charset="-122"/>
              </a:rPr>
              <a:t>二、接口电路       </a:t>
            </a:r>
            <a:r>
              <a:rPr lang="en-US" altLang="zh-CN" sz="2800" b="1">
                <a:solidFill>
                  <a:srgbClr val="FF6600"/>
                </a:solidFill>
                <a:ea typeface="黑体" pitchFamily="2" charset="-122"/>
              </a:rPr>
              <a:t>2</a:t>
            </a:r>
            <a:r>
              <a:rPr lang="en-US" altLang="zh-CN" sz="2800" b="1">
                <a:solidFill>
                  <a:srgbClr val="FF6600"/>
                </a:solidFill>
                <a:latin typeface="宋体" pitchFamily="2" charset="-122"/>
              </a:rPr>
              <a:t>)</a:t>
            </a:r>
            <a:r>
              <a:rPr lang="en-US" altLang="zh-CN" sz="2800" b="1">
                <a:solidFill>
                  <a:srgbClr val="FF6600"/>
                </a:solidFill>
                <a:latin typeface="Times New Roman" pitchFamily="18" charset="0"/>
              </a:rPr>
              <a:t> </a:t>
            </a:r>
            <a:r>
              <a:rPr lang="zh-CN" altLang="en-US" sz="2800" b="1">
                <a:solidFill>
                  <a:srgbClr val="FF6600"/>
                </a:solidFill>
                <a:ea typeface="黑体" pitchFamily="2" charset="-122"/>
              </a:rPr>
              <a:t>用</a:t>
            </a:r>
            <a:r>
              <a:rPr lang="en-US" altLang="zh-CN" sz="2800" b="1">
                <a:solidFill>
                  <a:srgbClr val="FF0000"/>
                </a:solidFill>
                <a:ea typeface="黑体" pitchFamily="2" charset="-122"/>
              </a:rPr>
              <a:t>LED</a:t>
            </a:r>
            <a:r>
              <a:rPr lang="zh-CN" altLang="en-US" sz="2800" b="1">
                <a:solidFill>
                  <a:srgbClr val="FF0000"/>
                </a:solidFill>
                <a:ea typeface="黑体" pitchFamily="2" charset="-122"/>
              </a:rPr>
              <a:t>译码器</a:t>
            </a:r>
            <a:r>
              <a:rPr lang="zh-CN" altLang="en-US" sz="2800" b="1">
                <a:solidFill>
                  <a:srgbClr val="FF6600"/>
                </a:solidFill>
                <a:ea typeface="黑体" pitchFamily="2" charset="-122"/>
              </a:rPr>
              <a:t>作接口：</a:t>
            </a:r>
            <a:r>
              <a:rPr lang="en-US" altLang="zh-CN" sz="2800" b="1">
                <a:solidFill>
                  <a:srgbClr val="FF0000"/>
                </a:solidFill>
                <a:ea typeface="黑体" pitchFamily="2" charset="-122"/>
              </a:rPr>
              <a:t>DM9368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15888"/>
            <a:ext cx="8785225" cy="6669087"/>
          </a:xfrm>
        </p:spPr>
        <p:txBody>
          <a:bodyPr/>
          <a:lstStyle/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b="1">
                <a:latin typeface="Courier New" pitchFamily="49" charset="0"/>
              </a:rPr>
              <a:t>    MOV  CL,</a:t>
            </a:r>
            <a:r>
              <a:rPr lang="en-US" altLang="zh-CN" sz="2400" b="1">
                <a:solidFill>
                  <a:srgbClr val="FF0000"/>
                </a:solidFill>
                <a:latin typeface="Courier New" pitchFamily="49" charset="0"/>
              </a:rPr>
              <a:t>4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b="1">
                <a:latin typeface="Courier New" pitchFamily="49" charset="0"/>
              </a:rPr>
              <a:t>RP: MOV  AX,</a:t>
            </a:r>
            <a:r>
              <a:rPr lang="en-US" altLang="zh-CN" sz="2400" b="1">
                <a:solidFill>
                  <a:srgbClr val="0000FF"/>
                </a:solidFill>
                <a:latin typeface="Courier New" pitchFamily="49" charset="0"/>
              </a:rPr>
              <a:t>BUF	</a:t>
            </a:r>
            <a:r>
              <a:rPr lang="en-US" altLang="zh-CN" sz="2400" b="1">
                <a:latin typeface="Courier New" pitchFamily="49" charset="0"/>
              </a:rPr>
              <a:t>	;AX:16bit</a:t>
            </a:r>
            <a:r>
              <a:rPr lang="zh-CN" altLang="en-US" sz="2400" b="1">
                <a:latin typeface="Courier New" pitchFamily="49" charset="0"/>
              </a:rPr>
              <a:t>，</a:t>
            </a:r>
            <a:r>
              <a:rPr lang="en-US" altLang="zh-CN" sz="2400" b="1">
                <a:solidFill>
                  <a:srgbClr val="FF0000"/>
                </a:solidFill>
                <a:latin typeface="Courier New" pitchFamily="49" charset="0"/>
              </a:rPr>
              <a:t>4</a:t>
            </a:r>
            <a:r>
              <a:rPr lang="zh-CN" altLang="en-US" sz="2400" b="1">
                <a:latin typeface="Courier New" pitchFamily="49" charset="0"/>
              </a:rPr>
              <a:t>个</a:t>
            </a:r>
            <a:r>
              <a:rPr lang="en-US" altLang="zh-CN" sz="2400" b="1">
                <a:latin typeface="Courier New" pitchFamily="49" charset="0"/>
              </a:rPr>
              <a:t>4bit</a:t>
            </a:r>
            <a:r>
              <a:rPr lang="zh-CN" altLang="en-US" sz="2400" b="1">
                <a:latin typeface="Courier New" pitchFamily="49" charset="0"/>
              </a:rPr>
              <a:t>数等待显示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b="1">
                <a:latin typeface="Courier New" pitchFamily="49" charset="0"/>
              </a:rPr>
              <a:t>    MOV  BL,AL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b="1">
                <a:latin typeface="Courier New" pitchFamily="49" charset="0"/>
              </a:rPr>
              <a:t>    AND  AL,0FH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b="1">
                <a:latin typeface="Courier New" pitchFamily="49" charset="0"/>
              </a:rPr>
              <a:t>    OUT  </a:t>
            </a:r>
            <a:r>
              <a:rPr lang="en-US" altLang="zh-CN" sz="2400" b="1">
                <a:solidFill>
                  <a:srgbClr val="FF0066"/>
                </a:solidFill>
                <a:latin typeface="Courier New" pitchFamily="49" charset="0"/>
              </a:rPr>
              <a:t>0A0H</a:t>
            </a:r>
            <a:r>
              <a:rPr lang="en-US" altLang="zh-CN" sz="2400" b="1">
                <a:latin typeface="Courier New" pitchFamily="49" charset="0"/>
              </a:rPr>
              <a:t>,AL	;</a:t>
            </a:r>
            <a:r>
              <a:rPr lang="zh-CN" altLang="en-US" sz="2400" b="1">
                <a:latin typeface="Courier New" pitchFamily="49" charset="0"/>
              </a:rPr>
              <a:t>显示</a:t>
            </a:r>
            <a:r>
              <a:rPr lang="en-US" altLang="zh-CN" sz="2400" b="1">
                <a:latin typeface="Courier New" pitchFamily="49" charset="0"/>
              </a:rPr>
              <a:t>bit0</a:t>
            </a:r>
            <a:r>
              <a:rPr lang="zh-CN" altLang="en-US" sz="2400" b="1">
                <a:latin typeface="Courier New" pitchFamily="49" charset="0"/>
              </a:rPr>
              <a:t>～</a:t>
            </a:r>
            <a:r>
              <a:rPr lang="en-US" altLang="zh-CN" sz="2400" b="1">
                <a:latin typeface="Courier New" pitchFamily="49" charset="0"/>
              </a:rPr>
              <a:t>bit3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b="1">
                <a:latin typeface="Courier New" pitchFamily="49" charset="0"/>
              </a:rPr>
              <a:t>    MOV  AL,BL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b="1">
                <a:latin typeface="Courier New" pitchFamily="49" charset="0"/>
              </a:rPr>
              <a:t>    AND  AL,0F0H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b="1">
                <a:latin typeface="Courier New" pitchFamily="49" charset="0"/>
              </a:rPr>
              <a:t>    SHR  AL,CL		;</a:t>
            </a:r>
            <a:r>
              <a:rPr lang="zh-CN" altLang="en-US" sz="2400" b="1">
                <a:latin typeface="Courier New" pitchFamily="49" charset="0"/>
              </a:rPr>
              <a:t>左移</a:t>
            </a:r>
            <a:r>
              <a:rPr lang="en-US" altLang="zh-CN" sz="2400" b="1">
                <a:latin typeface="Courier New" pitchFamily="49" charset="0"/>
              </a:rPr>
              <a:t>4</a:t>
            </a:r>
            <a:r>
              <a:rPr lang="zh-CN" altLang="en-US" sz="2400" b="1">
                <a:latin typeface="Courier New" pitchFamily="49" charset="0"/>
              </a:rPr>
              <a:t>位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b="1">
                <a:latin typeface="Courier New" pitchFamily="49" charset="0"/>
              </a:rPr>
              <a:t>    OUT  </a:t>
            </a:r>
            <a:r>
              <a:rPr lang="en-US" altLang="zh-CN" sz="2400" b="1">
                <a:solidFill>
                  <a:srgbClr val="FF0066"/>
                </a:solidFill>
                <a:latin typeface="Courier New" pitchFamily="49" charset="0"/>
              </a:rPr>
              <a:t>0A1H</a:t>
            </a:r>
            <a:r>
              <a:rPr lang="en-US" altLang="zh-CN" sz="2400" b="1">
                <a:latin typeface="Courier New" pitchFamily="49" charset="0"/>
              </a:rPr>
              <a:t>,AL	;</a:t>
            </a:r>
            <a:r>
              <a:rPr lang="zh-CN" altLang="en-US" sz="2400" b="1">
                <a:latin typeface="Courier New" pitchFamily="49" charset="0"/>
              </a:rPr>
              <a:t>显示</a:t>
            </a:r>
            <a:r>
              <a:rPr lang="en-US" altLang="zh-CN" sz="2400" b="1">
                <a:latin typeface="Courier New" pitchFamily="49" charset="0"/>
              </a:rPr>
              <a:t>bit4</a:t>
            </a:r>
            <a:r>
              <a:rPr lang="zh-CN" altLang="en-US" sz="2400" b="1">
                <a:latin typeface="Courier New" pitchFamily="49" charset="0"/>
              </a:rPr>
              <a:t>～</a:t>
            </a:r>
            <a:r>
              <a:rPr lang="en-US" altLang="zh-CN" sz="2400" b="1">
                <a:latin typeface="Courier New" pitchFamily="49" charset="0"/>
              </a:rPr>
              <a:t>bit7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b="1">
                <a:latin typeface="Courier New" pitchFamily="49" charset="0"/>
              </a:rPr>
              <a:t>    MOV  AL,AH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b="1">
                <a:latin typeface="Courier New" pitchFamily="49" charset="0"/>
              </a:rPr>
              <a:t>    AND  AL,0FH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b="1">
                <a:latin typeface="Courier New" pitchFamily="49" charset="0"/>
              </a:rPr>
              <a:t>    OUT  </a:t>
            </a:r>
            <a:r>
              <a:rPr lang="en-US" altLang="zh-CN" sz="2400" b="1">
                <a:solidFill>
                  <a:srgbClr val="FF0066"/>
                </a:solidFill>
                <a:latin typeface="Courier New" pitchFamily="49" charset="0"/>
              </a:rPr>
              <a:t>0A2H</a:t>
            </a:r>
            <a:r>
              <a:rPr lang="en-US" altLang="zh-CN" sz="2400" b="1">
                <a:latin typeface="Courier New" pitchFamily="49" charset="0"/>
              </a:rPr>
              <a:t>,AL	;</a:t>
            </a:r>
            <a:r>
              <a:rPr lang="zh-CN" altLang="en-US" sz="2400" b="1">
                <a:latin typeface="Courier New" pitchFamily="49" charset="0"/>
              </a:rPr>
              <a:t>显示</a:t>
            </a:r>
            <a:r>
              <a:rPr lang="en-US" altLang="zh-CN" sz="2400" b="1">
                <a:latin typeface="Courier New" pitchFamily="49" charset="0"/>
              </a:rPr>
              <a:t>bit8</a:t>
            </a:r>
            <a:r>
              <a:rPr lang="zh-CN" altLang="en-US" sz="2400" b="1">
                <a:latin typeface="Courier New" pitchFamily="49" charset="0"/>
              </a:rPr>
              <a:t>～</a:t>
            </a:r>
            <a:r>
              <a:rPr lang="en-US" altLang="zh-CN" sz="2400" b="1">
                <a:latin typeface="Courier New" pitchFamily="49" charset="0"/>
              </a:rPr>
              <a:t>bit11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b="1">
                <a:latin typeface="Courier New" pitchFamily="49" charset="0"/>
              </a:rPr>
              <a:t>    MOV  AL,AH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b="1">
                <a:latin typeface="Courier New" pitchFamily="49" charset="0"/>
              </a:rPr>
              <a:t>    AND  AL,0F0H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b="1">
                <a:latin typeface="Courier New" pitchFamily="49" charset="0"/>
              </a:rPr>
              <a:t>    SHR  AL,CL		;</a:t>
            </a:r>
            <a:r>
              <a:rPr lang="zh-CN" altLang="en-US" sz="2400" b="1">
                <a:latin typeface="Courier New" pitchFamily="49" charset="0"/>
              </a:rPr>
              <a:t>左移</a:t>
            </a:r>
            <a:r>
              <a:rPr lang="en-US" altLang="zh-CN" sz="2400" b="1">
                <a:latin typeface="Courier New" pitchFamily="49" charset="0"/>
              </a:rPr>
              <a:t>4</a:t>
            </a:r>
            <a:r>
              <a:rPr lang="zh-CN" altLang="en-US" sz="2400" b="1">
                <a:latin typeface="Courier New" pitchFamily="49" charset="0"/>
              </a:rPr>
              <a:t>位</a:t>
            </a:r>
            <a:endParaRPr lang="en-US" altLang="zh-CN" sz="2400" b="1">
              <a:latin typeface="Courier New" pitchFamily="49" charset="0"/>
            </a:endParaRP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b="1">
                <a:latin typeface="Courier New" pitchFamily="49" charset="0"/>
              </a:rPr>
              <a:t>    OUT  </a:t>
            </a:r>
            <a:r>
              <a:rPr lang="en-US" altLang="zh-CN" sz="2400" b="1">
                <a:solidFill>
                  <a:srgbClr val="FF0066"/>
                </a:solidFill>
                <a:latin typeface="Courier New" pitchFamily="49" charset="0"/>
              </a:rPr>
              <a:t>0A3H</a:t>
            </a:r>
            <a:r>
              <a:rPr lang="en-US" altLang="zh-CN" sz="2400" b="1">
                <a:latin typeface="Courier New" pitchFamily="49" charset="0"/>
              </a:rPr>
              <a:t>,AL	;</a:t>
            </a:r>
            <a:r>
              <a:rPr lang="zh-CN" altLang="en-US" sz="2400" b="1">
                <a:latin typeface="Courier New" pitchFamily="49" charset="0"/>
              </a:rPr>
              <a:t>显示</a:t>
            </a:r>
            <a:r>
              <a:rPr lang="en-US" altLang="zh-CN" sz="2400" b="1">
                <a:latin typeface="Courier New" pitchFamily="49" charset="0"/>
              </a:rPr>
              <a:t>bit12</a:t>
            </a:r>
            <a:r>
              <a:rPr lang="zh-CN" altLang="en-US" sz="2400" b="1">
                <a:latin typeface="Courier New" pitchFamily="49" charset="0"/>
              </a:rPr>
              <a:t>～</a:t>
            </a:r>
            <a:r>
              <a:rPr lang="en-US" altLang="zh-CN" sz="2400" b="1">
                <a:latin typeface="Courier New" pitchFamily="49" charset="0"/>
              </a:rPr>
              <a:t>bit15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b="1">
                <a:latin typeface="Courier New" pitchFamily="49" charset="0"/>
              </a:rPr>
              <a:t>    CALL DLY1s		;DLY1s</a:t>
            </a:r>
            <a:r>
              <a:rPr lang="zh-CN" altLang="en-US" sz="2400" b="1">
                <a:latin typeface="Courier New" pitchFamily="49" charset="0"/>
              </a:rPr>
              <a:t>为</a:t>
            </a:r>
            <a:r>
              <a:rPr lang="en-US" altLang="zh-CN" sz="2400" b="1">
                <a:latin typeface="Courier New" pitchFamily="49" charset="0"/>
              </a:rPr>
              <a:t>1s</a:t>
            </a:r>
            <a:r>
              <a:rPr lang="zh-CN" altLang="en-US" sz="2400" b="1">
                <a:latin typeface="Courier New" pitchFamily="49" charset="0"/>
              </a:rPr>
              <a:t>延迟程序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b="1">
                <a:latin typeface="Courier New" pitchFamily="49" charset="0"/>
              </a:rPr>
              <a:t>    JMP  RP</a:t>
            </a:r>
            <a:endParaRPr lang="zh-CN" altLang="en-US" sz="2400" b="1">
              <a:latin typeface="Courier New" pitchFamily="49" charset="0"/>
            </a:endParaRPr>
          </a:p>
        </p:txBody>
      </p:sp>
      <p:sp>
        <p:nvSpPr>
          <p:cNvPr id="1192965" name="AutoShape 5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740650" y="1196975"/>
            <a:ext cx="1155700" cy="509588"/>
          </a:xfrm>
          <a:prstGeom prst="actionButtonBlank">
            <a:avLst/>
          </a:prstGeom>
          <a:ln>
            <a:headEnd/>
            <a:tailEnd type="none" w="med" len="lg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电路图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A396D4-D8DD-4184-8F72-B64063111A5B}" type="slidenum">
              <a:rPr lang="zh-CN" altLang="en-US"/>
              <a:pPr/>
              <a:t>27</a:t>
            </a:fld>
            <a:endParaRPr lang="en-US" altLang="zh-CN"/>
          </a:p>
        </p:txBody>
      </p:sp>
      <p:sp>
        <p:nvSpPr>
          <p:cNvPr id="11939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341438"/>
            <a:ext cx="8435975" cy="574675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zh-CN" altLang="en-US" sz="2800" b="1">
                <a:latin typeface="Times New Roman" pitchFamily="18" charset="0"/>
                <a:ea typeface="楷体_GB2312" pitchFamily="49" charset="-122"/>
              </a:rPr>
              <a:t>当某设备的 </a:t>
            </a:r>
            <a:r>
              <a:rPr lang="en-US" altLang="zh-CN" sz="2800" b="1">
                <a:latin typeface="Times New Roman" pitchFamily="18" charset="0"/>
                <a:ea typeface="楷体_GB2312" pitchFamily="49" charset="-122"/>
              </a:rPr>
              <a:t>LED </a:t>
            </a:r>
            <a:r>
              <a:rPr lang="zh-CN" altLang="en-US" sz="2800" b="1">
                <a:latin typeface="Times New Roman" pitchFamily="18" charset="0"/>
                <a:ea typeface="楷体_GB2312" pitchFamily="49" charset="-122"/>
              </a:rPr>
              <a:t>数码管个数很多时，如何处理？</a:t>
            </a:r>
          </a:p>
        </p:txBody>
      </p:sp>
      <p:sp>
        <p:nvSpPr>
          <p:cNvPr id="1193987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569325" cy="935038"/>
          </a:xfrm>
          <a:noFill/>
          <a:ln/>
        </p:spPr>
        <p:txBody>
          <a:bodyPr anchor="t"/>
          <a:lstStyle/>
          <a:p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8.1.1  LED</a:t>
            </a:r>
            <a:r>
              <a:rPr lang="zh-CN" altLang="en-US" sz="2800" b="1">
                <a:solidFill>
                  <a:schemeClr val="bg2"/>
                </a:solidFill>
                <a:ea typeface="黑体" pitchFamily="2" charset="-122"/>
              </a:rPr>
              <a:t>接口</a:t>
            </a:r>
            <a:r>
              <a:rPr lang="zh-CN" altLang="en-US" sz="2800" b="1">
                <a:solidFill>
                  <a:srgbClr val="006600"/>
                </a:solidFill>
                <a:ea typeface="黑体" pitchFamily="2" charset="-122"/>
              </a:rPr>
              <a:t/>
            </a:r>
            <a:br>
              <a:rPr lang="zh-CN" altLang="en-US" sz="2800" b="1">
                <a:solidFill>
                  <a:srgbClr val="006600"/>
                </a:solidFill>
                <a:ea typeface="黑体" pitchFamily="2" charset="-122"/>
              </a:rPr>
            </a:br>
            <a:r>
              <a:rPr lang="zh-CN" altLang="en-US" sz="2800" b="1">
                <a:solidFill>
                  <a:srgbClr val="006600"/>
                </a:solidFill>
                <a:ea typeface="黑体" pitchFamily="2" charset="-122"/>
              </a:rPr>
              <a:t> </a:t>
            </a:r>
            <a:r>
              <a:rPr lang="zh-CN" altLang="en-US" sz="2800" b="1">
                <a:solidFill>
                  <a:srgbClr val="D60093"/>
                </a:solidFill>
                <a:ea typeface="黑体" pitchFamily="2" charset="-122"/>
              </a:rPr>
              <a:t>三、</a:t>
            </a:r>
            <a:r>
              <a:rPr lang="zh-CN" altLang="en-US" sz="2800" b="1">
                <a:solidFill>
                  <a:srgbClr val="CC0000"/>
                </a:solidFill>
                <a:ea typeface="黑体" pitchFamily="2" charset="-122"/>
              </a:rPr>
              <a:t>动态显示</a:t>
            </a:r>
            <a:r>
              <a:rPr lang="zh-CN" altLang="en-US" sz="2800" b="1">
                <a:solidFill>
                  <a:srgbClr val="D60093"/>
                </a:solidFill>
                <a:ea typeface="黑体" pitchFamily="2" charset="-122"/>
              </a:rPr>
              <a:t>的接口电路</a:t>
            </a:r>
            <a:endParaRPr lang="en-US" altLang="zh-CN" sz="2800" b="1">
              <a:solidFill>
                <a:srgbClr val="FF0000"/>
              </a:solidFill>
              <a:ea typeface="黑体" pitchFamily="2" charset="-122"/>
            </a:endParaRPr>
          </a:p>
        </p:txBody>
      </p:sp>
      <p:pic>
        <p:nvPicPr>
          <p:cNvPr id="1193988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57238" y="1773238"/>
            <a:ext cx="7559675" cy="4992687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0A91B28-C4A8-4875-9359-F991C7243C66}" type="slidenum">
              <a:rPr lang="zh-CN" altLang="en-US"/>
              <a:pPr/>
              <a:t>28</a:t>
            </a:fld>
            <a:endParaRPr lang="en-US" altLang="zh-CN"/>
          </a:p>
        </p:txBody>
      </p:sp>
      <p:sp>
        <p:nvSpPr>
          <p:cNvPr id="12124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782763"/>
            <a:ext cx="8435975" cy="4167187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endParaRPr lang="zh-CN" altLang="en-US" sz="2800" b="1">
              <a:latin typeface="Times New Roman" pitchFamily="18" charset="0"/>
            </a:endParaRPr>
          </a:p>
        </p:txBody>
      </p:sp>
      <p:sp>
        <p:nvSpPr>
          <p:cNvPr id="1212419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569325" cy="1366838"/>
          </a:xfrm>
          <a:noFill/>
          <a:ln/>
        </p:spPr>
        <p:txBody>
          <a:bodyPr anchor="t"/>
          <a:lstStyle/>
          <a:p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8.1.1  LED</a:t>
            </a:r>
            <a:r>
              <a:rPr lang="zh-CN" altLang="en-US" sz="2800" b="1">
                <a:solidFill>
                  <a:schemeClr val="bg2"/>
                </a:solidFill>
                <a:ea typeface="黑体" pitchFamily="2" charset="-122"/>
              </a:rPr>
              <a:t>接口</a:t>
            </a:r>
            <a:r>
              <a:rPr lang="zh-CN" altLang="en-US" sz="2800" b="1">
                <a:solidFill>
                  <a:srgbClr val="006600"/>
                </a:solidFill>
                <a:ea typeface="黑体" pitchFamily="2" charset="-122"/>
              </a:rPr>
              <a:t/>
            </a:r>
            <a:br>
              <a:rPr lang="zh-CN" altLang="en-US" sz="2800" b="1">
                <a:solidFill>
                  <a:srgbClr val="006600"/>
                </a:solidFill>
                <a:ea typeface="黑体" pitchFamily="2" charset="-122"/>
              </a:rPr>
            </a:br>
            <a:r>
              <a:rPr lang="zh-CN" altLang="en-US" sz="2800" b="1">
                <a:solidFill>
                  <a:srgbClr val="006600"/>
                </a:solidFill>
                <a:ea typeface="黑体" pitchFamily="2" charset="-122"/>
              </a:rPr>
              <a:t> </a:t>
            </a:r>
            <a:r>
              <a:rPr lang="zh-CN" altLang="en-US" sz="2800" b="1">
                <a:solidFill>
                  <a:srgbClr val="D60093"/>
                </a:solidFill>
                <a:ea typeface="黑体" pitchFamily="2" charset="-122"/>
              </a:rPr>
              <a:t>三、</a:t>
            </a:r>
            <a:r>
              <a:rPr lang="zh-CN" altLang="en-US" sz="2800" b="1">
                <a:solidFill>
                  <a:srgbClr val="CC0000"/>
                </a:solidFill>
                <a:ea typeface="黑体" pitchFamily="2" charset="-122"/>
              </a:rPr>
              <a:t>动态显示</a:t>
            </a:r>
            <a:r>
              <a:rPr lang="zh-CN" altLang="en-US" sz="2800" b="1">
                <a:solidFill>
                  <a:srgbClr val="D60093"/>
                </a:solidFill>
                <a:ea typeface="黑体" pitchFamily="2" charset="-122"/>
              </a:rPr>
              <a:t>的接口电路</a:t>
            </a:r>
            <a:br>
              <a:rPr lang="zh-CN" altLang="en-US" sz="2800" b="1">
                <a:solidFill>
                  <a:srgbClr val="D60093"/>
                </a:solidFill>
                <a:ea typeface="黑体" pitchFamily="2" charset="-122"/>
              </a:rPr>
            </a:br>
            <a:r>
              <a:rPr lang="zh-CN" altLang="en-US" sz="2800" b="1">
                <a:solidFill>
                  <a:srgbClr val="D60093"/>
                </a:solidFill>
                <a:ea typeface="黑体" pitchFamily="2" charset="-122"/>
              </a:rPr>
              <a:t>     </a:t>
            </a:r>
            <a:r>
              <a:rPr lang="en-US" altLang="zh-CN" sz="2800" b="1">
                <a:solidFill>
                  <a:srgbClr val="FF6600"/>
                </a:solidFill>
                <a:ea typeface="黑体" pitchFamily="2" charset="-122"/>
              </a:rPr>
              <a:t>1</a:t>
            </a:r>
            <a:r>
              <a:rPr lang="en-US" altLang="zh-CN" sz="2800" b="1">
                <a:solidFill>
                  <a:srgbClr val="FF6600"/>
                </a:solidFill>
                <a:latin typeface="宋体" pitchFamily="2" charset="-122"/>
              </a:rPr>
              <a:t>)</a:t>
            </a:r>
            <a:r>
              <a:rPr lang="en-US" altLang="zh-CN" sz="2800" b="1">
                <a:solidFill>
                  <a:srgbClr val="FF6600"/>
                </a:solidFill>
                <a:latin typeface="Times New Roman" pitchFamily="18" charset="0"/>
              </a:rPr>
              <a:t> </a:t>
            </a:r>
            <a:r>
              <a:rPr lang="zh-CN" altLang="en-US" sz="2800" b="1">
                <a:solidFill>
                  <a:srgbClr val="FF6600"/>
                </a:solidFill>
                <a:latin typeface="Times New Roman" pitchFamily="18" charset="0"/>
              </a:rPr>
              <a:t>用</a:t>
            </a:r>
            <a:r>
              <a:rPr lang="zh-CN" altLang="en-US" sz="2800" b="1">
                <a:solidFill>
                  <a:srgbClr val="FF0000"/>
                </a:solidFill>
                <a:ea typeface="黑体" pitchFamily="2" charset="-122"/>
              </a:rPr>
              <a:t>通用接口芯片</a:t>
            </a:r>
            <a:endParaRPr lang="en-US" altLang="zh-CN" sz="2800" b="1">
              <a:solidFill>
                <a:srgbClr val="FF0000"/>
              </a:solidFill>
              <a:ea typeface="黑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94D57D-0365-46CF-A527-50A25954EB3F}" type="slidenum">
              <a:rPr lang="zh-CN" altLang="en-US"/>
              <a:pPr/>
              <a:t>29</a:t>
            </a:fld>
            <a:endParaRPr lang="en-US" altLang="zh-CN"/>
          </a:p>
        </p:txBody>
      </p:sp>
      <p:graphicFrame>
        <p:nvGraphicFramePr>
          <p:cNvPr id="1147910" name="Object 6"/>
          <p:cNvGraphicFramePr>
            <a:graphicFrameLocks noChangeAspect="1"/>
          </p:cNvGraphicFramePr>
          <p:nvPr/>
        </p:nvGraphicFramePr>
        <p:xfrm>
          <a:off x="323850" y="1458913"/>
          <a:ext cx="8820150" cy="424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911" name="Visio" r:id="rId3" imgW="6338034" imgH="3046078" progId="Visio.Drawing.11">
                  <p:embed/>
                </p:oleObj>
              </mc:Choice>
              <mc:Fallback>
                <p:oleObj name="Visio" r:id="rId3" imgW="6338034" imgH="3046078" progId="Visio.Drawing.11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1458913"/>
                        <a:ext cx="8820150" cy="4240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FF"/>
                            </a:solidFill>
                            <a:miter lim="800000"/>
                            <a:headEnd/>
                            <a:tailEnd type="none" w="med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7911" name="Text Box 7"/>
          <p:cNvSpPr txBox="1">
            <a:spLocks noChangeArrowheads="1"/>
          </p:cNvSpPr>
          <p:nvPr/>
        </p:nvSpPr>
        <p:spPr bwMode="auto">
          <a:xfrm>
            <a:off x="61913" y="2035175"/>
            <a:ext cx="549275" cy="100806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8000"/>
                </a:solidFill>
              </a:rPr>
              <a:t>锁存器</a:t>
            </a:r>
          </a:p>
        </p:txBody>
      </p:sp>
      <p:sp>
        <p:nvSpPr>
          <p:cNvPr id="1147912" name="Text Box 8"/>
          <p:cNvSpPr txBox="1">
            <a:spLocks noChangeArrowheads="1"/>
          </p:cNvSpPr>
          <p:nvPr/>
        </p:nvSpPr>
        <p:spPr bwMode="auto">
          <a:xfrm>
            <a:off x="61913" y="4916488"/>
            <a:ext cx="549275" cy="100806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8000"/>
                </a:solidFill>
              </a:rPr>
              <a:t>锁存器</a:t>
            </a:r>
          </a:p>
        </p:txBody>
      </p:sp>
      <p:sp>
        <p:nvSpPr>
          <p:cNvPr id="1147913" name="AutoShape 9"/>
          <p:cNvSpPr>
            <a:spLocks noChangeArrowheads="1"/>
          </p:cNvSpPr>
          <p:nvPr/>
        </p:nvSpPr>
        <p:spPr bwMode="auto">
          <a:xfrm>
            <a:off x="250825" y="1819275"/>
            <a:ext cx="360363" cy="215900"/>
          </a:xfrm>
          <a:prstGeom prst="rightArrow">
            <a:avLst>
              <a:gd name="adj1" fmla="val 48528"/>
              <a:gd name="adj2" fmla="val 64709"/>
            </a:avLst>
          </a:prstGeom>
          <a:solidFill>
            <a:srgbClr val="008000"/>
          </a:solidFill>
          <a:ln w="28575" algn="ctr">
            <a:noFill/>
            <a:miter lim="800000"/>
            <a:headEnd/>
            <a:tailEnd type="none" w="med" len="lg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147914" name="AutoShape 10"/>
          <p:cNvSpPr>
            <a:spLocks noChangeArrowheads="1"/>
          </p:cNvSpPr>
          <p:nvPr/>
        </p:nvSpPr>
        <p:spPr bwMode="auto">
          <a:xfrm>
            <a:off x="611188" y="4916488"/>
            <a:ext cx="360362" cy="215900"/>
          </a:xfrm>
          <a:prstGeom prst="rightArrow">
            <a:avLst>
              <a:gd name="adj1" fmla="val 48528"/>
              <a:gd name="adj2" fmla="val 64709"/>
            </a:avLst>
          </a:prstGeom>
          <a:solidFill>
            <a:srgbClr val="008000"/>
          </a:solidFill>
          <a:ln w="28575" algn="ctr">
            <a:noFill/>
            <a:miter lim="800000"/>
            <a:headEnd/>
            <a:tailEnd type="none" w="med" len="lg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147915" name="Text Box 11"/>
          <p:cNvSpPr txBox="1">
            <a:spLocks noChangeArrowheads="1"/>
          </p:cNvSpPr>
          <p:nvPr/>
        </p:nvSpPr>
        <p:spPr bwMode="auto">
          <a:xfrm>
            <a:off x="2916238" y="5924550"/>
            <a:ext cx="3816350" cy="51911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chemeClr val="bg2"/>
                </a:solidFill>
              </a:rPr>
              <a:t>LED</a:t>
            </a:r>
            <a:r>
              <a:rPr lang="zh-CN" altLang="en-US">
                <a:solidFill>
                  <a:schemeClr val="bg2"/>
                </a:solidFill>
              </a:rPr>
              <a:t>数码管</a:t>
            </a:r>
            <a:r>
              <a:rPr lang="zh-CN" altLang="en-US" sz="2800">
                <a:solidFill>
                  <a:srgbClr val="CC0000"/>
                </a:solidFill>
                <a:ea typeface="黑体" pitchFamily="2" charset="-122"/>
              </a:rPr>
              <a:t>动态显示</a:t>
            </a:r>
            <a:r>
              <a:rPr lang="zh-CN" altLang="en-US">
                <a:solidFill>
                  <a:schemeClr val="bg2"/>
                </a:solidFill>
              </a:rPr>
              <a:t>电路</a:t>
            </a:r>
          </a:p>
        </p:txBody>
      </p:sp>
      <p:sp>
        <p:nvSpPr>
          <p:cNvPr id="1147916" name="Text Box 12"/>
          <p:cNvSpPr txBox="1">
            <a:spLocks noChangeArrowheads="1"/>
          </p:cNvSpPr>
          <p:nvPr/>
        </p:nvSpPr>
        <p:spPr bwMode="auto">
          <a:xfrm>
            <a:off x="1187450" y="476250"/>
            <a:ext cx="4248150" cy="89535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20000"/>
              </a:spcBef>
            </a:pPr>
            <a:r>
              <a:rPr lang="zh-CN" altLang="en-US"/>
              <a:t>减轻</a:t>
            </a:r>
            <a:r>
              <a:rPr lang="zh-CN" altLang="en-US">
                <a:solidFill>
                  <a:srgbClr val="FF3300"/>
                </a:solidFill>
              </a:rPr>
              <a:t>提供电流</a:t>
            </a:r>
            <a:r>
              <a:rPr lang="zh-CN" altLang="en-US"/>
              <a:t>驱动器的负载；</a:t>
            </a:r>
          </a:p>
          <a:p>
            <a:pPr algn="l">
              <a:spcBef>
                <a:spcPct val="20000"/>
              </a:spcBef>
            </a:pPr>
            <a:r>
              <a:rPr lang="zh-CN" altLang="en-US"/>
              <a:t>增加</a:t>
            </a:r>
            <a:r>
              <a:rPr lang="zh-CN" altLang="en-US">
                <a:solidFill>
                  <a:srgbClr val="FF3300"/>
                </a:solidFill>
              </a:rPr>
              <a:t>吸收电流</a:t>
            </a:r>
            <a:r>
              <a:rPr lang="zh-CN" altLang="en-US"/>
              <a:t>驱动器的负载。</a:t>
            </a:r>
          </a:p>
        </p:txBody>
      </p:sp>
      <p:sp>
        <p:nvSpPr>
          <p:cNvPr id="1147917" name="Line 13"/>
          <p:cNvSpPr>
            <a:spLocks noChangeShapeType="1"/>
          </p:cNvSpPr>
          <p:nvPr/>
        </p:nvSpPr>
        <p:spPr bwMode="auto">
          <a:xfrm>
            <a:off x="5148263" y="981075"/>
            <a:ext cx="6477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47918" name="Text Box 14"/>
          <p:cNvSpPr txBox="1">
            <a:spLocks noChangeArrowheads="1"/>
          </p:cNvSpPr>
          <p:nvPr/>
        </p:nvSpPr>
        <p:spPr bwMode="auto">
          <a:xfrm>
            <a:off x="5795963" y="765175"/>
            <a:ext cx="295275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rgbClr val="0000FF"/>
                </a:solidFill>
              </a:rPr>
              <a:t>共阴极</a:t>
            </a:r>
            <a:r>
              <a:rPr lang="en-US" altLang="zh-CN">
                <a:solidFill>
                  <a:srgbClr val="0000FF"/>
                </a:solidFill>
              </a:rPr>
              <a:t>LED</a:t>
            </a:r>
            <a:r>
              <a:rPr lang="zh-CN" altLang="en-US">
                <a:solidFill>
                  <a:srgbClr val="0000FF"/>
                </a:solidFill>
              </a:rPr>
              <a:t>数码管</a:t>
            </a:r>
          </a:p>
        </p:txBody>
      </p:sp>
      <p:sp>
        <p:nvSpPr>
          <p:cNvPr id="1147919" name="Freeform 15"/>
          <p:cNvSpPr>
            <a:spLocks/>
          </p:cNvSpPr>
          <p:nvPr/>
        </p:nvSpPr>
        <p:spPr bwMode="auto">
          <a:xfrm>
            <a:off x="815975" y="692150"/>
            <a:ext cx="442913" cy="431800"/>
          </a:xfrm>
          <a:custGeom>
            <a:avLst/>
            <a:gdLst/>
            <a:ahLst/>
            <a:cxnLst>
              <a:cxn ang="0">
                <a:pos x="234" y="0"/>
              </a:cxn>
              <a:cxn ang="0">
                <a:pos x="7" y="136"/>
              </a:cxn>
              <a:cxn ang="0">
                <a:pos x="279" y="272"/>
              </a:cxn>
            </a:cxnLst>
            <a:rect l="0" t="0" r="r" b="b"/>
            <a:pathLst>
              <a:path w="279" h="272">
                <a:moveTo>
                  <a:pt x="234" y="0"/>
                </a:moveTo>
                <a:cubicBezTo>
                  <a:pt x="117" y="45"/>
                  <a:pt x="0" y="91"/>
                  <a:pt x="7" y="136"/>
                </a:cubicBezTo>
                <a:cubicBezTo>
                  <a:pt x="14" y="181"/>
                  <a:pt x="146" y="226"/>
                  <a:pt x="279" y="272"/>
                </a:cubicBezTo>
              </a:path>
            </a:pathLst>
          </a:cu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47920" name="Text Box 16"/>
          <p:cNvSpPr txBox="1">
            <a:spLocks noChangeArrowheads="1"/>
          </p:cNvSpPr>
          <p:nvPr/>
        </p:nvSpPr>
        <p:spPr bwMode="auto">
          <a:xfrm>
            <a:off x="1116013" y="3619500"/>
            <a:ext cx="1223962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FF00FF"/>
                </a:solidFill>
              </a:rPr>
              <a:t>驱动器</a:t>
            </a:r>
          </a:p>
        </p:txBody>
      </p:sp>
      <p:sp>
        <p:nvSpPr>
          <p:cNvPr id="1147921" name="AutoShape 17"/>
          <p:cNvSpPr>
            <a:spLocks noChangeArrowheads="1"/>
          </p:cNvSpPr>
          <p:nvPr/>
        </p:nvSpPr>
        <p:spPr bwMode="auto">
          <a:xfrm>
            <a:off x="3492500" y="4221163"/>
            <a:ext cx="5472113" cy="863600"/>
          </a:xfrm>
          <a:prstGeom prst="roundRect">
            <a:avLst>
              <a:gd name="adj" fmla="val 27389"/>
            </a:avLst>
          </a:prstGeom>
          <a:noFill/>
          <a:ln w="19050" algn="ctr">
            <a:solidFill>
              <a:srgbClr val="FF00FF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47922" name="Text Box 18"/>
          <p:cNvSpPr txBox="1">
            <a:spLocks noChangeArrowheads="1"/>
          </p:cNvSpPr>
          <p:nvPr/>
        </p:nvSpPr>
        <p:spPr bwMode="auto">
          <a:xfrm>
            <a:off x="2339975" y="4437063"/>
            <a:ext cx="122396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FF00FF"/>
                </a:solidFill>
              </a:rPr>
              <a:t>驱动器</a:t>
            </a:r>
          </a:p>
        </p:txBody>
      </p:sp>
      <p:grpSp>
        <p:nvGrpSpPr>
          <p:cNvPr id="1147933" name="Group 29"/>
          <p:cNvGrpSpPr>
            <a:grpSpLocks/>
          </p:cNvGrpSpPr>
          <p:nvPr/>
        </p:nvGrpSpPr>
        <p:grpSpPr bwMode="auto">
          <a:xfrm>
            <a:off x="3919538" y="3211513"/>
            <a:ext cx="219075" cy="388937"/>
            <a:chOff x="1770" y="2187"/>
            <a:chExt cx="138" cy="245"/>
          </a:xfrm>
        </p:grpSpPr>
        <p:sp>
          <p:nvSpPr>
            <p:cNvPr id="1147923" name="Line 19"/>
            <p:cNvSpPr>
              <a:spLocks noChangeShapeType="1"/>
            </p:cNvSpPr>
            <p:nvPr/>
          </p:nvSpPr>
          <p:spPr bwMode="auto">
            <a:xfrm>
              <a:off x="1800" y="2187"/>
              <a:ext cx="91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47925" name="Line 21"/>
            <p:cNvSpPr>
              <a:spLocks noChangeShapeType="1"/>
            </p:cNvSpPr>
            <p:nvPr/>
          </p:nvSpPr>
          <p:spPr bwMode="auto">
            <a:xfrm flipH="1">
              <a:off x="1782" y="2205"/>
              <a:ext cx="9" cy="8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47927" name="Line 23"/>
            <p:cNvSpPr>
              <a:spLocks noChangeShapeType="1"/>
            </p:cNvSpPr>
            <p:nvPr/>
          </p:nvSpPr>
          <p:spPr bwMode="auto">
            <a:xfrm>
              <a:off x="1794" y="2308"/>
              <a:ext cx="91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47928" name="Line 24"/>
            <p:cNvSpPr>
              <a:spLocks noChangeShapeType="1"/>
            </p:cNvSpPr>
            <p:nvPr/>
          </p:nvSpPr>
          <p:spPr bwMode="auto">
            <a:xfrm flipH="1">
              <a:off x="1770" y="2329"/>
              <a:ext cx="9" cy="9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47930" name="Line 26"/>
            <p:cNvSpPr>
              <a:spLocks noChangeShapeType="1"/>
            </p:cNvSpPr>
            <p:nvPr/>
          </p:nvSpPr>
          <p:spPr bwMode="auto">
            <a:xfrm>
              <a:off x="1782" y="2432"/>
              <a:ext cx="91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47931" name="Line 27"/>
            <p:cNvSpPr>
              <a:spLocks noChangeShapeType="1"/>
            </p:cNvSpPr>
            <p:nvPr/>
          </p:nvSpPr>
          <p:spPr bwMode="auto">
            <a:xfrm flipH="1">
              <a:off x="1899" y="2202"/>
              <a:ext cx="9" cy="8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47932" name="Line 28"/>
            <p:cNvSpPr>
              <a:spLocks noChangeShapeType="1"/>
            </p:cNvSpPr>
            <p:nvPr/>
          </p:nvSpPr>
          <p:spPr bwMode="auto">
            <a:xfrm flipH="1">
              <a:off x="1887" y="2326"/>
              <a:ext cx="9" cy="9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147934" name="Group 30"/>
          <p:cNvGrpSpPr>
            <a:grpSpLocks/>
          </p:cNvGrpSpPr>
          <p:nvPr/>
        </p:nvGrpSpPr>
        <p:grpSpPr bwMode="auto">
          <a:xfrm>
            <a:off x="5362575" y="3216275"/>
            <a:ext cx="219075" cy="388938"/>
            <a:chOff x="1770" y="2187"/>
            <a:chExt cx="138" cy="245"/>
          </a:xfrm>
        </p:grpSpPr>
        <p:sp>
          <p:nvSpPr>
            <p:cNvPr id="1147935" name="Line 31"/>
            <p:cNvSpPr>
              <a:spLocks noChangeShapeType="1"/>
            </p:cNvSpPr>
            <p:nvPr/>
          </p:nvSpPr>
          <p:spPr bwMode="auto">
            <a:xfrm>
              <a:off x="1800" y="2187"/>
              <a:ext cx="91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47936" name="Line 32"/>
            <p:cNvSpPr>
              <a:spLocks noChangeShapeType="1"/>
            </p:cNvSpPr>
            <p:nvPr/>
          </p:nvSpPr>
          <p:spPr bwMode="auto">
            <a:xfrm flipH="1">
              <a:off x="1782" y="2205"/>
              <a:ext cx="9" cy="8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47937" name="Line 33"/>
            <p:cNvSpPr>
              <a:spLocks noChangeShapeType="1"/>
            </p:cNvSpPr>
            <p:nvPr/>
          </p:nvSpPr>
          <p:spPr bwMode="auto">
            <a:xfrm>
              <a:off x="1794" y="2308"/>
              <a:ext cx="91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47938" name="Line 34"/>
            <p:cNvSpPr>
              <a:spLocks noChangeShapeType="1"/>
            </p:cNvSpPr>
            <p:nvPr/>
          </p:nvSpPr>
          <p:spPr bwMode="auto">
            <a:xfrm flipH="1">
              <a:off x="1770" y="2329"/>
              <a:ext cx="9" cy="9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47939" name="Line 35"/>
            <p:cNvSpPr>
              <a:spLocks noChangeShapeType="1"/>
            </p:cNvSpPr>
            <p:nvPr/>
          </p:nvSpPr>
          <p:spPr bwMode="auto">
            <a:xfrm>
              <a:off x="1782" y="2432"/>
              <a:ext cx="91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47940" name="Line 36"/>
            <p:cNvSpPr>
              <a:spLocks noChangeShapeType="1"/>
            </p:cNvSpPr>
            <p:nvPr/>
          </p:nvSpPr>
          <p:spPr bwMode="auto">
            <a:xfrm flipH="1">
              <a:off x="1899" y="2202"/>
              <a:ext cx="9" cy="8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47941" name="Line 37"/>
            <p:cNvSpPr>
              <a:spLocks noChangeShapeType="1"/>
            </p:cNvSpPr>
            <p:nvPr/>
          </p:nvSpPr>
          <p:spPr bwMode="auto">
            <a:xfrm flipH="1">
              <a:off x="1887" y="2326"/>
              <a:ext cx="9" cy="9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147942" name="Group 38"/>
          <p:cNvGrpSpPr>
            <a:grpSpLocks/>
          </p:cNvGrpSpPr>
          <p:nvPr/>
        </p:nvGrpSpPr>
        <p:grpSpPr bwMode="auto">
          <a:xfrm>
            <a:off x="6810375" y="3216275"/>
            <a:ext cx="219075" cy="388938"/>
            <a:chOff x="1770" y="2187"/>
            <a:chExt cx="138" cy="245"/>
          </a:xfrm>
        </p:grpSpPr>
        <p:sp>
          <p:nvSpPr>
            <p:cNvPr id="1147943" name="Line 39"/>
            <p:cNvSpPr>
              <a:spLocks noChangeShapeType="1"/>
            </p:cNvSpPr>
            <p:nvPr/>
          </p:nvSpPr>
          <p:spPr bwMode="auto">
            <a:xfrm>
              <a:off x="1800" y="2187"/>
              <a:ext cx="91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47944" name="Line 40"/>
            <p:cNvSpPr>
              <a:spLocks noChangeShapeType="1"/>
            </p:cNvSpPr>
            <p:nvPr/>
          </p:nvSpPr>
          <p:spPr bwMode="auto">
            <a:xfrm flipH="1">
              <a:off x="1782" y="2205"/>
              <a:ext cx="9" cy="8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47945" name="Line 41"/>
            <p:cNvSpPr>
              <a:spLocks noChangeShapeType="1"/>
            </p:cNvSpPr>
            <p:nvPr/>
          </p:nvSpPr>
          <p:spPr bwMode="auto">
            <a:xfrm>
              <a:off x="1794" y="2308"/>
              <a:ext cx="91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47946" name="Line 42"/>
            <p:cNvSpPr>
              <a:spLocks noChangeShapeType="1"/>
            </p:cNvSpPr>
            <p:nvPr/>
          </p:nvSpPr>
          <p:spPr bwMode="auto">
            <a:xfrm flipH="1">
              <a:off x="1770" y="2329"/>
              <a:ext cx="9" cy="9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47947" name="Line 43"/>
            <p:cNvSpPr>
              <a:spLocks noChangeShapeType="1"/>
            </p:cNvSpPr>
            <p:nvPr/>
          </p:nvSpPr>
          <p:spPr bwMode="auto">
            <a:xfrm>
              <a:off x="1782" y="2432"/>
              <a:ext cx="91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47948" name="Line 44"/>
            <p:cNvSpPr>
              <a:spLocks noChangeShapeType="1"/>
            </p:cNvSpPr>
            <p:nvPr/>
          </p:nvSpPr>
          <p:spPr bwMode="auto">
            <a:xfrm flipH="1">
              <a:off x="1899" y="2202"/>
              <a:ext cx="9" cy="8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47949" name="Line 45"/>
            <p:cNvSpPr>
              <a:spLocks noChangeShapeType="1"/>
            </p:cNvSpPr>
            <p:nvPr/>
          </p:nvSpPr>
          <p:spPr bwMode="auto">
            <a:xfrm flipH="1">
              <a:off x="1887" y="2326"/>
              <a:ext cx="9" cy="9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147950" name="Group 46"/>
          <p:cNvGrpSpPr>
            <a:grpSpLocks/>
          </p:cNvGrpSpPr>
          <p:nvPr/>
        </p:nvGrpSpPr>
        <p:grpSpPr bwMode="auto">
          <a:xfrm>
            <a:off x="8258175" y="3216275"/>
            <a:ext cx="219075" cy="388938"/>
            <a:chOff x="1770" y="2187"/>
            <a:chExt cx="138" cy="245"/>
          </a:xfrm>
        </p:grpSpPr>
        <p:sp>
          <p:nvSpPr>
            <p:cNvPr id="1147951" name="Line 47"/>
            <p:cNvSpPr>
              <a:spLocks noChangeShapeType="1"/>
            </p:cNvSpPr>
            <p:nvPr/>
          </p:nvSpPr>
          <p:spPr bwMode="auto">
            <a:xfrm>
              <a:off x="1800" y="2187"/>
              <a:ext cx="91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47952" name="Line 48"/>
            <p:cNvSpPr>
              <a:spLocks noChangeShapeType="1"/>
            </p:cNvSpPr>
            <p:nvPr/>
          </p:nvSpPr>
          <p:spPr bwMode="auto">
            <a:xfrm flipH="1">
              <a:off x="1782" y="2205"/>
              <a:ext cx="9" cy="8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47953" name="Line 49"/>
            <p:cNvSpPr>
              <a:spLocks noChangeShapeType="1"/>
            </p:cNvSpPr>
            <p:nvPr/>
          </p:nvSpPr>
          <p:spPr bwMode="auto">
            <a:xfrm>
              <a:off x="1794" y="2308"/>
              <a:ext cx="91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47954" name="Line 50"/>
            <p:cNvSpPr>
              <a:spLocks noChangeShapeType="1"/>
            </p:cNvSpPr>
            <p:nvPr/>
          </p:nvSpPr>
          <p:spPr bwMode="auto">
            <a:xfrm flipH="1">
              <a:off x="1770" y="2329"/>
              <a:ext cx="9" cy="9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47955" name="Line 51"/>
            <p:cNvSpPr>
              <a:spLocks noChangeShapeType="1"/>
            </p:cNvSpPr>
            <p:nvPr/>
          </p:nvSpPr>
          <p:spPr bwMode="auto">
            <a:xfrm>
              <a:off x="1782" y="2432"/>
              <a:ext cx="91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47956" name="Line 52"/>
            <p:cNvSpPr>
              <a:spLocks noChangeShapeType="1"/>
            </p:cNvSpPr>
            <p:nvPr/>
          </p:nvSpPr>
          <p:spPr bwMode="auto">
            <a:xfrm flipH="1">
              <a:off x="1899" y="2202"/>
              <a:ext cx="9" cy="8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47957" name="Line 53"/>
            <p:cNvSpPr>
              <a:spLocks noChangeShapeType="1"/>
            </p:cNvSpPr>
            <p:nvPr/>
          </p:nvSpPr>
          <p:spPr bwMode="auto">
            <a:xfrm flipH="1">
              <a:off x="1887" y="2326"/>
              <a:ext cx="9" cy="9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479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479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9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1479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9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11479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47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47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479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479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479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479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479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479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4" dur="80"/>
                                        <p:tgtEl>
                                          <p:spTgt spid="11479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5" dur="80"/>
                                        <p:tgtEl>
                                          <p:spTgt spid="11479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80"/>
                                        <p:tgtEl>
                                          <p:spTgt spid="11479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7915" grpId="0"/>
      <p:bldP spid="1147917" grpId="0" animBg="1"/>
      <p:bldP spid="1147918" grpId="0"/>
      <p:bldP spid="11479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A2F09E-95B0-4AC3-9DBA-9FF9D9A9D92B}" type="slidenum">
              <a:rPr lang="zh-CN" altLang="en-US"/>
              <a:pPr/>
              <a:t>3</a:t>
            </a:fld>
            <a:endParaRPr lang="en-US" altLang="zh-CN"/>
          </a:p>
        </p:txBody>
      </p:sp>
      <p:sp>
        <p:nvSpPr>
          <p:cNvPr id="1071106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569325" cy="503238"/>
          </a:xfrm>
          <a:noFill/>
          <a:ln/>
        </p:spPr>
        <p:txBody>
          <a:bodyPr anchor="t"/>
          <a:lstStyle/>
          <a:p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8.1  </a:t>
            </a:r>
            <a:r>
              <a:rPr lang="zh-CN" altLang="en-US" sz="2800" b="1">
                <a:solidFill>
                  <a:schemeClr val="bg2"/>
                </a:solidFill>
                <a:ea typeface="黑体" pitchFamily="2" charset="-122"/>
              </a:rPr>
              <a:t>基于</a:t>
            </a:r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ISA</a:t>
            </a:r>
            <a:r>
              <a:rPr lang="zh-CN" altLang="en-US" sz="2800" b="1">
                <a:solidFill>
                  <a:schemeClr val="bg2"/>
                </a:solidFill>
                <a:ea typeface="黑体" pitchFamily="2" charset="-122"/>
              </a:rPr>
              <a:t>总线的</a:t>
            </a:r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I/O</a:t>
            </a:r>
            <a:r>
              <a:rPr lang="zh-CN" altLang="en-US" sz="2800" b="1">
                <a:solidFill>
                  <a:schemeClr val="bg2"/>
                </a:solidFill>
                <a:ea typeface="黑体" pitchFamily="2" charset="-122"/>
              </a:rPr>
              <a:t>接口设计（目录）</a:t>
            </a:r>
            <a:endParaRPr lang="zh-CN" altLang="en-US" sz="2800" b="1">
              <a:solidFill>
                <a:srgbClr val="D60093"/>
              </a:solidFill>
              <a:ea typeface="黑体" pitchFamily="2" charset="-122"/>
            </a:endParaRPr>
          </a:p>
        </p:txBody>
      </p:sp>
      <p:sp>
        <p:nvSpPr>
          <p:cNvPr id="1071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836613"/>
            <a:ext cx="8713788" cy="5761037"/>
          </a:xfrm>
        </p:spPr>
        <p:txBody>
          <a:bodyPr/>
          <a:lstStyle/>
          <a:p>
            <a:pPr marL="719138" indent="-719138">
              <a:spcBef>
                <a:spcPct val="10000"/>
              </a:spcBef>
              <a:buSzTx/>
              <a:buFont typeface="Wingdings" pitchFamily="2" charset="2"/>
              <a:buAutoNum type="ea1JpnChsDbPeriod"/>
            </a:pPr>
            <a:r>
              <a:rPr lang="en-US" altLang="zh-CN" sz="2800" b="1">
                <a:ea typeface="黑体" pitchFamily="2" charset="-122"/>
              </a:rPr>
              <a:t>LED</a:t>
            </a:r>
            <a:r>
              <a:rPr lang="zh-CN" altLang="en-US" sz="2800" b="1">
                <a:ea typeface="黑体" pitchFamily="2" charset="-122"/>
              </a:rPr>
              <a:t>接口</a:t>
            </a:r>
          </a:p>
          <a:p>
            <a:pPr marL="1346200" lvl="1" indent="-447675">
              <a:spcBef>
                <a:spcPct val="10000"/>
              </a:spcBef>
              <a:buClr>
                <a:srgbClr val="006600"/>
              </a:buClr>
              <a:buSzTx/>
              <a:buFont typeface="Wingdings" pitchFamily="2" charset="2"/>
              <a:buAutoNum type="arabicPeriod"/>
            </a:pPr>
            <a:r>
              <a:rPr lang="en-US" altLang="zh-CN" b="1">
                <a:ea typeface="黑体" pitchFamily="2" charset="-122"/>
              </a:rPr>
              <a:t>LED</a:t>
            </a:r>
            <a:r>
              <a:rPr lang="zh-CN" altLang="en-US" b="1">
                <a:ea typeface="黑体" pitchFamily="2" charset="-122"/>
              </a:rPr>
              <a:t>数码管</a:t>
            </a:r>
          </a:p>
          <a:p>
            <a:pPr marL="1346200" lvl="1" indent="-447675">
              <a:spcBef>
                <a:spcPct val="10000"/>
              </a:spcBef>
              <a:buClr>
                <a:srgbClr val="006600"/>
              </a:buClr>
              <a:buSzTx/>
              <a:buFont typeface="Wingdings" pitchFamily="2" charset="2"/>
              <a:buAutoNum type="arabicPeriod"/>
            </a:pPr>
            <a:r>
              <a:rPr lang="zh-CN" altLang="en-US" b="1">
                <a:ea typeface="黑体" pitchFamily="2" charset="-122"/>
              </a:rPr>
              <a:t>接口电路</a:t>
            </a:r>
          </a:p>
          <a:p>
            <a:pPr marL="719138" indent="-719138">
              <a:spcBef>
                <a:spcPct val="10000"/>
              </a:spcBef>
              <a:buSzTx/>
              <a:buFont typeface="Wingdings" pitchFamily="2" charset="2"/>
              <a:buAutoNum type="ea1JpnChsDbPeriod"/>
            </a:pPr>
            <a:r>
              <a:rPr lang="zh-CN" altLang="en-US" sz="2800" b="1">
                <a:ea typeface="黑体" pitchFamily="2" charset="-122"/>
              </a:rPr>
              <a:t>键盘接口</a:t>
            </a:r>
          </a:p>
          <a:p>
            <a:pPr marL="1346200" lvl="1" indent="-447675">
              <a:spcBef>
                <a:spcPct val="10000"/>
              </a:spcBef>
              <a:buClr>
                <a:srgbClr val="006600"/>
              </a:buClr>
              <a:buSzTx/>
              <a:buFont typeface="Wingdings" pitchFamily="2" charset="2"/>
              <a:buAutoNum type="arabicPeriod"/>
            </a:pPr>
            <a:r>
              <a:rPr lang="zh-CN" altLang="en-US" b="1">
                <a:ea typeface="黑体" pitchFamily="2" charset="-122"/>
              </a:rPr>
              <a:t>非编码式键盘</a:t>
            </a:r>
          </a:p>
          <a:p>
            <a:pPr marL="1346200" lvl="1" indent="-447675">
              <a:spcBef>
                <a:spcPct val="10000"/>
              </a:spcBef>
              <a:buClr>
                <a:srgbClr val="006600"/>
              </a:buClr>
              <a:buSzTx/>
              <a:buFont typeface="Wingdings" pitchFamily="2" charset="2"/>
              <a:buAutoNum type="arabicPeriod"/>
            </a:pPr>
            <a:r>
              <a:rPr lang="zh-CN" altLang="en-US" b="1">
                <a:ea typeface="黑体" pitchFamily="2" charset="-122"/>
              </a:rPr>
              <a:t>编码式键盘</a:t>
            </a:r>
          </a:p>
          <a:p>
            <a:pPr marL="719138" indent="-719138">
              <a:spcBef>
                <a:spcPct val="30000"/>
              </a:spcBef>
              <a:buSzTx/>
              <a:buFont typeface="Wingdings" pitchFamily="2" charset="2"/>
              <a:buAutoNum type="ea1JpnChsDbPeriod" startAt="3"/>
            </a:pPr>
            <a:r>
              <a:rPr lang="zh-CN" altLang="en-US" sz="2800" b="1">
                <a:ea typeface="黑体" pitchFamily="2" charset="-122"/>
              </a:rPr>
              <a:t>光电隔离</a:t>
            </a:r>
            <a:r>
              <a:rPr lang="en-US" altLang="zh-CN" sz="2800" b="1">
                <a:ea typeface="黑体" pitchFamily="2" charset="-122"/>
              </a:rPr>
              <a:t>I/O</a:t>
            </a:r>
            <a:r>
              <a:rPr lang="zh-CN" altLang="en-US" sz="2800" b="1">
                <a:ea typeface="黑体" pitchFamily="2" charset="-122"/>
              </a:rPr>
              <a:t>接口</a:t>
            </a:r>
          </a:p>
          <a:p>
            <a:pPr marL="1346200" lvl="1" indent="-447675">
              <a:spcBef>
                <a:spcPct val="30000"/>
              </a:spcBef>
              <a:buClr>
                <a:srgbClr val="006600"/>
              </a:buClr>
              <a:buSzTx/>
              <a:buFont typeface="Wingdings" pitchFamily="2" charset="2"/>
              <a:buAutoNum type="arabicPeriod"/>
            </a:pPr>
            <a:r>
              <a:rPr lang="zh-CN" altLang="en-US" b="1">
                <a:ea typeface="黑体" pitchFamily="2" charset="-122"/>
              </a:rPr>
              <a:t>光电隔离器件</a:t>
            </a:r>
          </a:p>
          <a:p>
            <a:pPr marL="1346200" lvl="1" indent="-447675">
              <a:spcBef>
                <a:spcPct val="30000"/>
              </a:spcBef>
              <a:buClr>
                <a:srgbClr val="006600"/>
              </a:buClr>
              <a:buSzTx/>
              <a:buFont typeface="Wingdings" pitchFamily="2" charset="2"/>
              <a:buAutoNum type="arabicPeriod"/>
            </a:pPr>
            <a:r>
              <a:rPr lang="zh-CN" altLang="en-US" b="1">
                <a:ea typeface="黑体" pitchFamily="2" charset="-122"/>
              </a:rPr>
              <a:t>光隔</a:t>
            </a:r>
            <a:r>
              <a:rPr lang="en-US" altLang="zh-CN" b="1">
                <a:ea typeface="黑体" pitchFamily="2" charset="-122"/>
              </a:rPr>
              <a:t>I/O</a:t>
            </a:r>
            <a:r>
              <a:rPr lang="zh-CN" altLang="en-US" b="1">
                <a:ea typeface="黑体" pitchFamily="2" charset="-122"/>
              </a:rPr>
              <a:t>接口电路</a:t>
            </a:r>
          </a:p>
          <a:p>
            <a:pPr marL="1346200" lvl="1" indent="-447675">
              <a:spcBef>
                <a:spcPct val="30000"/>
              </a:spcBef>
              <a:buClr>
                <a:srgbClr val="006600"/>
              </a:buClr>
              <a:buSzTx/>
              <a:buFont typeface="Wingdings" pitchFamily="2" charset="2"/>
              <a:buAutoNum type="arabicPeriod"/>
            </a:pPr>
            <a:r>
              <a:rPr lang="zh-CN" altLang="en-US" b="1">
                <a:ea typeface="黑体" pitchFamily="2" charset="-122"/>
              </a:rPr>
              <a:t>光隔接口应用举例</a:t>
            </a:r>
          </a:p>
          <a:p>
            <a:pPr marL="1346200" lvl="1" indent="-447675">
              <a:spcBef>
                <a:spcPct val="30000"/>
              </a:spcBef>
              <a:buClr>
                <a:srgbClr val="006600"/>
              </a:buClr>
              <a:buSzTx/>
              <a:buFont typeface="Wingdings" pitchFamily="2" charset="2"/>
              <a:buAutoNum type="arabicPeriod"/>
            </a:pPr>
            <a:r>
              <a:rPr lang="zh-CN" altLang="en-US" b="1">
                <a:ea typeface="黑体" pitchFamily="2" charset="-122"/>
              </a:rPr>
              <a:t>应注意的问题</a:t>
            </a:r>
            <a:endParaRPr lang="en-US" altLang="zh-CN" b="1">
              <a:ea typeface="黑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7" name="组合 90"/>
          <p:cNvGrpSpPr>
            <a:grpSpLocks/>
          </p:cNvGrpSpPr>
          <p:nvPr/>
        </p:nvGrpSpPr>
        <p:grpSpPr bwMode="auto">
          <a:xfrm>
            <a:off x="2800352" y="2414566"/>
            <a:ext cx="1524000" cy="2133600"/>
            <a:chOff x="2743200" y="609600"/>
            <a:chExt cx="1524000" cy="2133600"/>
          </a:xfrm>
        </p:grpSpPr>
        <p:sp>
          <p:nvSpPr>
            <p:cNvPr id="708" name="矩形 707"/>
            <p:cNvSpPr/>
            <p:nvPr/>
          </p:nvSpPr>
          <p:spPr>
            <a:xfrm>
              <a:off x="2895600" y="1143000"/>
              <a:ext cx="1219200" cy="1066800"/>
            </a:xfrm>
            <a:prstGeom prst="rect">
              <a:avLst/>
            </a:prstGeom>
            <a:solidFill>
              <a:srgbClr val="FFFFFF"/>
            </a:solidFill>
            <a:ln w="2857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cxnSp>
          <p:nvCxnSpPr>
            <p:cNvPr id="709" name="直接连接符 708"/>
            <p:cNvCxnSpPr/>
            <p:nvPr/>
          </p:nvCxnSpPr>
          <p:spPr>
            <a:xfrm>
              <a:off x="3341688" y="1295400"/>
              <a:ext cx="327025" cy="0"/>
            </a:xfrm>
            <a:prstGeom prst="line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710" name="直接连接符 709"/>
            <p:cNvCxnSpPr/>
            <p:nvPr/>
          </p:nvCxnSpPr>
          <p:spPr>
            <a:xfrm rot="5400000">
              <a:off x="3149600" y="1485900"/>
              <a:ext cx="254000" cy="0"/>
            </a:xfrm>
            <a:prstGeom prst="line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711" name="直接连接符 710"/>
            <p:cNvCxnSpPr/>
            <p:nvPr/>
          </p:nvCxnSpPr>
          <p:spPr>
            <a:xfrm rot="5400000">
              <a:off x="3606800" y="1485900"/>
              <a:ext cx="254000" cy="0"/>
            </a:xfrm>
            <a:prstGeom prst="line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712" name="直接连接符 711"/>
            <p:cNvCxnSpPr/>
            <p:nvPr/>
          </p:nvCxnSpPr>
          <p:spPr>
            <a:xfrm>
              <a:off x="3341688" y="1676400"/>
              <a:ext cx="327025" cy="0"/>
            </a:xfrm>
            <a:prstGeom prst="line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713" name="直接连接符 712"/>
            <p:cNvCxnSpPr/>
            <p:nvPr/>
          </p:nvCxnSpPr>
          <p:spPr>
            <a:xfrm rot="5400000">
              <a:off x="3606800" y="1866900"/>
              <a:ext cx="254000" cy="0"/>
            </a:xfrm>
            <a:prstGeom prst="line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714" name="直接连接符 713"/>
            <p:cNvCxnSpPr/>
            <p:nvPr/>
          </p:nvCxnSpPr>
          <p:spPr>
            <a:xfrm rot="5400000">
              <a:off x="3149600" y="1866900"/>
              <a:ext cx="254000" cy="0"/>
            </a:xfrm>
            <a:prstGeom prst="line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715" name="直接连接符 714"/>
            <p:cNvCxnSpPr/>
            <p:nvPr/>
          </p:nvCxnSpPr>
          <p:spPr>
            <a:xfrm>
              <a:off x="3341688" y="2057400"/>
              <a:ext cx="327025" cy="0"/>
            </a:xfrm>
            <a:prstGeom prst="line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</a:ln>
            <a:effectLst/>
          </p:spPr>
        </p:cxnSp>
        <p:sp>
          <p:nvSpPr>
            <p:cNvPr id="716" name="椭圆 715"/>
            <p:cNvSpPr/>
            <p:nvPr/>
          </p:nvSpPr>
          <p:spPr>
            <a:xfrm>
              <a:off x="3886200" y="1905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cxnSp>
          <p:nvCxnSpPr>
            <p:cNvPr id="717" name="直接连接符 716"/>
            <p:cNvCxnSpPr/>
            <p:nvPr/>
          </p:nvCxnSpPr>
          <p:spPr>
            <a:xfrm rot="5400000" flipH="1" flipV="1">
              <a:off x="2705100" y="876300"/>
              <a:ext cx="5334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718" name="直接连接符 717"/>
            <p:cNvCxnSpPr/>
            <p:nvPr/>
          </p:nvCxnSpPr>
          <p:spPr>
            <a:xfrm rot="5400000" flipH="1" flipV="1">
              <a:off x="2857500" y="876300"/>
              <a:ext cx="5334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719" name="直接连接符 718"/>
            <p:cNvCxnSpPr/>
            <p:nvPr/>
          </p:nvCxnSpPr>
          <p:spPr>
            <a:xfrm rot="5400000" flipH="1" flipV="1">
              <a:off x="3009900" y="876300"/>
              <a:ext cx="5334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720" name="直接连接符 719"/>
            <p:cNvCxnSpPr/>
            <p:nvPr/>
          </p:nvCxnSpPr>
          <p:spPr>
            <a:xfrm rot="5400000" flipH="1" flipV="1">
              <a:off x="3162300" y="876300"/>
              <a:ext cx="5334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721" name="直接连接符 720"/>
            <p:cNvCxnSpPr/>
            <p:nvPr/>
          </p:nvCxnSpPr>
          <p:spPr>
            <a:xfrm rot="5400000" flipH="1" flipV="1">
              <a:off x="3314700" y="876300"/>
              <a:ext cx="5334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722" name="直接连接符 721"/>
            <p:cNvCxnSpPr/>
            <p:nvPr/>
          </p:nvCxnSpPr>
          <p:spPr>
            <a:xfrm rot="5400000" flipH="1" flipV="1">
              <a:off x="3467100" y="876300"/>
              <a:ext cx="5334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723" name="直接连接符 722"/>
            <p:cNvCxnSpPr/>
            <p:nvPr/>
          </p:nvCxnSpPr>
          <p:spPr>
            <a:xfrm rot="5400000" flipH="1" flipV="1">
              <a:off x="3619500" y="876300"/>
              <a:ext cx="5334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724" name="直接连接符 723"/>
            <p:cNvCxnSpPr/>
            <p:nvPr/>
          </p:nvCxnSpPr>
          <p:spPr>
            <a:xfrm rot="5400000" flipH="1" flipV="1">
              <a:off x="3771900" y="876300"/>
              <a:ext cx="5334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725" name="TextBox 43"/>
            <p:cNvSpPr txBox="1">
              <a:spLocks noChangeArrowheads="1"/>
            </p:cNvSpPr>
            <p:nvPr/>
          </p:nvSpPr>
          <p:spPr bwMode="auto">
            <a:xfrm>
              <a:off x="2743200" y="762000"/>
              <a:ext cx="3048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rPr>
                <a:t>a</a:t>
              </a: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6" name="TextBox 44"/>
            <p:cNvSpPr txBox="1">
              <a:spLocks noChangeArrowheads="1"/>
            </p:cNvSpPr>
            <p:nvPr/>
          </p:nvSpPr>
          <p:spPr bwMode="auto">
            <a:xfrm>
              <a:off x="2895600" y="762000"/>
              <a:ext cx="3048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rPr>
                <a:t>b</a:t>
              </a: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7" name="TextBox 45"/>
            <p:cNvSpPr txBox="1">
              <a:spLocks noChangeArrowheads="1"/>
            </p:cNvSpPr>
            <p:nvPr/>
          </p:nvSpPr>
          <p:spPr bwMode="auto">
            <a:xfrm>
              <a:off x="3048000" y="762000"/>
              <a:ext cx="3048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rPr>
                <a:t>c</a:t>
              </a: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8" name="TextBox 46"/>
            <p:cNvSpPr txBox="1">
              <a:spLocks noChangeArrowheads="1"/>
            </p:cNvSpPr>
            <p:nvPr/>
          </p:nvSpPr>
          <p:spPr bwMode="auto">
            <a:xfrm>
              <a:off x="3200400" y="762000"/>
              <a:ext cx="3048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rPr>
                <a:t>d</a:t>
              </a: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9" name="TextBox 47"/>
            <p:cNvSpPr txBox="1">
              <a:spLocks noChangeArrowheads="1"/>
            </p:cNvSpPr>
            <p:nvPr/>
          </p:nvSpPr>
          <p:spPr bwMode="auto">
            <a:xfrm>
              <a:off x="3352800" y="762000"/>
              <a:ext cx="3048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rPr>
                <a:t>e</a:t>
              </a: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30" name="TextBox 48"/>
            <p:cNvSpPr txBox="1">
              <a:spLocks noChangeArrowheads="1"/>
            </p:cNvSpPr>
            <p:nvPr/>
          </p:nvSpPr>
          <p:spPr bwMode="auto">
            <a:xfrm>
              <a:off x="3505200" y="762000"/>
              <a:ext cx="3048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rPr>
                <a:t>f</a:t>
              </a: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31" name="TextBox 49"/>
            <p:cNvSpPr txBox="1">
              <a:spLocks noChangeArrowheads="1"/>
            </p:cNvSpPr>
            <p:nvPr/>
          </p:nvSpPr>
          <p:spPr bwMode="auto">
            <a:xfrm>
              <a:off x="3657600" y="762000"/>
              <a:ext cx="3048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rPr>
                <a:t>g</a:t>
              </a: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32" name="TextBox 50"/>
            <p:cNvSpPr txBox="1">
              <a:spLocks noChangeArrowheads="1"/>
            </p:cNvSpPr>
            <p:nvPr/>
          </p:nvSpPr>
          <p:spPr bwMode="auto">
            <a:xfrm>
              <a:off x="3810000" y="762000"/>
              <a:ext cx="4572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rPr>
                <a:t>dp</a:t>
              </a: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733" name="直接连接符 732"/>
            <p:cNvCxnSpPr/>
            <p:nvPr/>
          </p:nvCxnSpPr>
          <p:spPr>
            <a:xfrm rot="5400000" flipH="1" flipV="1">
              <a:off x="3086100" y="2476500"/>
              <a:ext cx="5334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734" name="直接连接符 733"/>
            <p:cNvCxnSpPr/>
            <p:nvPr/>
          </p:nvCxnSpPr>
          <p:spPr>
            <a:xfrm rot="5400000" flipH="1" flipV="1">
              <a:off x="3581400" y="23622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735" name="直接连接符 734"/>
            <p:cNvCxnSpPr/>
            <p:nvPr/>
          </p:nvCxnSpPr>
          <p:spPr>
            <a:xfrm rot="10800000">
              <a:off x="3352800" y="2514600"/>
              <a:ext cx="3810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736" name="椭圆 735"/>
            <p:cNvSpPr>
              <a:spLocks noChangeArrowheads="1"/>
            </p:cNvSpPr>
            <p:nvPr/>
          </p:nvSpPr>
          <p:spPr bwMode="auto">
            <a:xfrm flipV="1">
              <a:off x="3316288" y="2481263"/>
              <a:ext cx="76200" cy="76200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rot="10800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</p:grpSp>
      <p:grpSp>
        <p:nvGrpSpPr>
          <p:cNvPr id="737" name="组合 91"/>
          <p:cNvGrpSpPr>
            <a:grpSpLocks/>
          </p:cNvGrpSpPr>
          <p:nvPr/>
        </p:nvGrpSpPr>
        <p:grpSpPr bwMode="auto">
          <a:xfrm>
            <a:off x="4248152" y="2414566"/>
            <a:ext cx="1524000" cy="2133600"/>
            <a:chOff x="2743200" y="609600"/>
            <a:chExt cx="1524000" cy="2133600"/>
          </a:xfrm>
        </p:grpSpPr>
        <p:sp>
          <p:nvSpPr>
            <p:cNvPr id="738" name="矩形 737"/>
            <p:cNvSpPr/>
            <p:nvPr/>
          </p:nvSpPr>
          <p:spPr>
            <a:xfrm>
              <a:off x="2895600" y="1143000"/>
              <a:ext cx="1219200" cy="1066800"/>
            </a:xfrm>
            <a:prstGeom prst="rect">
              <a:avLst/>
            </a:prstGeom>
            <a:solidFill>
              <a:srgbClr val="FFFFFF"/>
            </a:solidFill>
            <a:ln w="2857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cxnSp>
          <p:nvCxnSpPr>
            <p:cNvPr id="739" name="直接连接符 738"/>
            <p:cNvCxnSpPr/>
            <p:nvPr/>
          </p:nvCxnSpPr>
          <p:spPr>
            <a:xfrm>
              <a:off x="3341688" y="1295400"/>
              <a:ext cx="327025" cy="0"/>
            </a:xfrm>
            <a:prstGeom prst="line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740" name="直接连接符 739"/>
            <p:cNvCxnSpPr/>
            <p:nvPr/>
          </p:nvCxnSpPr>
          <p:spPr>
            <a:xfrm rot="5400000">
              <a:off x="3149600" y="1485900"/>
              <a:ext cx="254000" cy="0"/>
            </a:xfrm>
            <a:prstGeom prst="line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741" name="直接连接符 740"/>
            <p:cNvCxnSpPr/>
            <p:nvPr/>
          </p:nvCxnSpPr>
          <p:spPr>
            <a:xfrm rot="5400000">
              <a:off x="3606800" y="1485900"/>
              <a:ext cx="254000" cy="0"/>
            </a:xfrm>
            <a:prstGeom prst="line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742" name="直接连接符 741"/>
            <p:cNvCxnSpPr/>
            <p:nvPr/>
          </p:nvCxnSpPr>
          <p:spPr>
            <a:xfrm>
              <a:off x="3341688" y="1676400"/>
              <a:ext cx="327025" cy="0"/>
            </a:xfrm>
            <a:prstGeom prst="line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743" name="直接连接符 742"/>
            <p:cNvCxnSpPr/>
            <p:nvPr/>
          </p:nvCxnSpPr>
          <p:spPr>
            <a:xfrm rot="5400000">
              <a:off x="3606800" y="1866900"/>
              <a:ext cx="254000" cy="0"/>
            </a:xfrm>
            <a:prstGeom prst="line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744" name="直接连接符 743"/>
            <p:cNvCxnSpPr/>
            <p:nvPr/>
          </p:nvCxnSpPr>
          <p:spPr>
            <a:xfrm rot="5400000">
              <a:off x="3149600" y="1866900"/>
              <a:ext cx="254000" cy="0"/>
            </a:xfrm>
            <a:prstGeom prst="line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745" name="直接连接符 744"/>
            <p:cNvCxnSpPr/>
            <p:nvPr/>
          </p:nvCxnSpPr>
          <p:spPr>
            <a:xfrm>
              <a:off x="3341688" y="2057400"/>
              <a:ext cx="327025" cy="0"/>
            </a:xfrm>
            <a:prstGeom prst="line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</a:ln>
            <a:effectLst/>
          </p:spPr>
        </p:cxnSp>
        <p:sp>
          <p:nvSpPr>
            <p:cNvPr id="746" name="椭圆 745"/>
            <p:cNvSpPr/>
            <p:nvPr/>
          </p:nvSpPr>
          <p:spPr>
            <a:xfrm>
              <a:off x="3886200" y="1905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cxnSp>
          <p:nvCxnSpPr>
            <p:cNvPr id="747" name="直接连接符 746"/>
            <p:cNvCxnSpPr/>
            <p:nvPr/>
          </p:nvCxnSpPr>
          <p:spPr>
            <a:xfrm rot="5400000" flipH="1" flipV="1">
              <a:off x="2705100" y="876300"/>
              <a:ext cx="5334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748" name="直接连接符 747"/>
            <p:cNvCxnSpPr/>
            <p:nvPr/>
          </p:nvCxnSpPr>
          <p:spPr>
            <a:xfrm rot="5400000" flipH="1" flipV="1">
              <a:off x="2857500" y="876300"/>
              <a:ext cx="5334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749" name="直接连接符 748"/>
            <p:cNvCxnSpPr/>
            <p:nvPr/>
          </p:nvCxnSpPr>
          <p:spPr>
            <a:xfrm rot="5400000" flipH="1" flipV="1">
              <a:off x="3009900" y="876300"/>
              <a:ext cx="5334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750" name="直接连接符 749"/>
            <p:cNvCxnSpPr/>
            <p:nvPr/>
          </p:nvCxnSpPr>
          <p:spPr>
            <a:xfrm rot="5400000" flipH="1" flipV="1">
              <a:off x="3162300" y="876300"/>
              <a:ext cx="5334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751" name="直接连接符 750"/>
            <p:cNvCxnSpPr/>
            <p:nvPr/>
          </p:nvCxnSpPr>
          <p:spPr>
            <a:xfrm rot="5400000" flipH="1" flipV="1">
              <a:off x="3314700" y="876300"/>
              <a:ext cx="5334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752" name="直接连接符 751"/>
            <p:cNvCxnSpPr/>
            <p:nvPr/>
          </p:nvCxnSpPr>
          <p:spPr>
            <a:xfrm rot="5400000" flipH="1" flipV="1">
              <a:off x="3467100" y="876300"/>
              <a:ext cx="5334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753" name="直接连接符 752"/>
            <p:cNvCxnSpPr/>
            <p:nvPr/>
          </p:nvCxnSpPr>
          <p:spPr>
            <a:xfrm rot="5400000" flipH="1" flipV="1">
              <a:off x="3619500" y="876300"/>
              <a:ext cx="5334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754" name="直接连接符 753"/>
            <p:cNvCxnSpPr/>
            <p:nvPr/>
          </p:nvCxnSpPr>
          <p:spPr>
            <a:xfrm rot="5400000" flipH="1" flipV="1">
              <a:off x="3771900" y="876300"/>
              <a:ext cx="5334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755" name="TextBox 109"/>
            <p:cNvSpPr txBox="1">
              <a:spLocks noChangeArrowheads="1"/>
            </p:cNvSpPr>
            <p:nvPr/>
          </p:nvSpPr>
          <p:spPr bwMode="auto">
            <a:xfrm>
              <a:off x="2743200" y="762000"/>
              <a:ext cx="3048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rPr>
                <a:t>a</a:t>
              </a: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56" name="TextBox 110"/>
            <p:cNvSpPr txBox="1">
              <a:spLocks noChangeArrowheads="1"/>
            </p:cNvSpPr>
            <p:nvPr/>
          </p:nvSpPr>
          <p:spPr bwMode="auto">
            <a:xfrm>
              <a:off x="2895600" y="762000"/>
              <a:ext cx="3048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rPr>
                <a:t>b</a:t>
              </a: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57" name="TextBox 111"/>
            <p:cNvSpPr txBox="1">
              <a:spLocks noChangeArrowheads="1"/>
            </p:cNvSpPr>
            <p:nvPr/>
          </p:nvSpPr>
          <p:spPr bwMode="auto">
            <a:xfrm>
              <a:off x="3048000" y="762000"/>
              <a:ext cx="3048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rPr>
                <a:t>c</a:t>
              </a: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58" name="TextBox 112"/>
            <p:cNvSpPr txBox="1">
              <a:spLocks noChangeArrowheads="1"/>
            </p:cNvSpPr>
            <p:nvPr/>
          </p:nvSpPr>
          <p:spPr bwMode="auto">
            <a:xfrm>
              <a:off x="3200400" y="762000"/>
              <a:ext cx="3048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rPr>
                <a:t>d</a:t>
              </a: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59" name="TextBox 113"/>
            <p:cNvSpPr txBox="1">
              <a:spLocks noChangeArrowheads="1"/>
            </p:cNvSpPr>
            <p:nvPr/>
          </p:nvSpPr>
          <p:spPr bwMode="auto">
            <a:xfrm>
              <a:off x="3352800" y="762000"/>
              <a:ext cx="3048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rPr>
                <a:t>e</a:t>
              </a: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60" name="TextBox 114"/>
            <p:cNvSpPr txBox="1">
              <a:spLocks noChangeArrowheads="1"/>
            </p:cNvSpPr>
            <p:nvPr/>
          </p:nvSpPr>
          <p:spPr bwMode="auto">
            <a:xfrm>
              <a:off x="3505200" y="762000"/>
              <a:ext cx="3048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rPr>
                <a:t>f</a:t>
              </a: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61" name="TextBox 115"/>
            <p:cNvSpPr txBox="1">
              <a:spLocks noChangeArrowheads="1"/>
            </p:cNvSpPr>
            <p:nvPr/>
          </p:nvSpPr>
          <p:spPr bwMode="auto">
            <a:xfrm>
              <a:off x="3657600" y="762000"/>
              <a:ext cx="3048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rPr>
                <a:t>g</a:t>
              </a: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62" name="TextBox 116"/>
            <p:cNvSpPr txBox="1">
              <a:spLocks noChangeArrowheads="1"/>
            </p:cNvSpPr>
            <p:nvPr/>
          </p:nvSpPr>
          <p:spPr bwMode="auto">
            <a:xfrm>
              <a:off x="3810000" y="762000"/>
              <a:ext cx="4572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rPr>
                <a:t>dp</a:t>
              </a: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763" name="直接连接符 762"/>
            <p:cNvCxnSpPr/>
            <p:nvPr/>
          </p:nvCxnSpPr>
          <p:spPr>
            <a:xfrm rot="5400000" flipH="1" flipV="1">
              <a:off x="3086100" y="2476500"/>
              <a:ext cx="5334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764" name="直接连接符 763"/>
            <p:cNvCxnSpPr/>
            <p:nvPr/>
          </p:nvCxnSpPr>
          <p:spPr>
            <a:xfrm rot="5400000" flipH="1" flipV="1">
              <a:off x="3581400" y="23622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765" name="直接连接符 764"/>
            <p:cNvCxnSpPr/>
            <p:nvPr/>
          </p:nvCxnSpPr>
          <p:spPr>
            <a:xfrm rot="10800000">
              <a:off x="3352800" y="2514600"/>
              <a:ext cx="3810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766" name="椭圆 765"/>
            <p:cNvSpPr>
              <a:spLocks noChangeArrowheads="1"/>
            </p:cNvSpPr>
            <p:nvPr/>
          </p:nvSpPr>
          <p:spPr bwMode="auto">
            <a:xfrm flipV="1">
              <a:off x="3316288" y="2481263"/>
              <a:ext cx="76200" cy="76200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rot="10800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</p:grpSp>
      <p:grpSp>
        <p:nvGrpSpPr>
          <p:cNvPr id="767" name="组合 121"/>
          <p:cNvGrpSpPr>
            <a:grpSpLocks/>
          </p:cNvGrpSpPr>
          <p:nvPr/>
        </p:nvGrpSpPr>
        <p:grpSpPr bwMode="auto">
          <a:xfrm>
            <a:off x="5695952" y="2414566"/>
            <a:ext cx="1524000" cy="2133600"/>
            <a:chOff x="2743200" y="609600"/>
            <a:chExt cx="1524000" cy="2133600"/>
          </a:xfrm>
        </p:grpSpPr>
        <p:sp>
          <p:nvSpPr>
            <p:cNvPr id="768" name="矩形 767"/>
            <p:cNvSpPr/>
            <p:nvPr/>
          </p:nvSpPr>
          <p:spPr>
            <a:xfrm>
              <a:off x="2895600" y="1143000"/>
              <a:ext cx="1219200" cy="1066800"/>
            </a:xfrm>
            <a:prstGeom prst="rect">
              <a:avLst/>
            </a:prstGeom>
            <a:solidFill>
              <a:srgbClr val="FFFFFF"/>
            </a:solidFill>
            <a:ln w="2857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cxnSp>
          <p:nvCxnSpPr>
            <p:cNvPr id="769" name="直接连接符 768"/>
            <p:cNvCxnSpPr/>
            <p:nvPr/>
          </p:nvCxnSpPr>
          <p:spPr>
            <a:xfrm>
              <a:off x="3341688" y="1295400"/>
              <a:ext cx="327025" cy="0"/>
            </a:xfrm>
            <a:prstGeom prst="line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770" name="直接连接符 769"/>
            <p:cNvCxnSpPr/>
            <p:nvPr/>
          </p:nvCxnSpPr>
          <p:spPr>
            <a:xfrm rot="5400000">
              <a:off x="3149600" y="1485900"/>
              <a:ext cx="254000" cy="0"/>
            </a:xfrm>
            <a:prstGeom prst="line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771" name="直接连接符 770"/>
            <p:cNvCxnSpPr/>
            <p:nvPr/>
          </p:nvCxnSpPr>
          <p:spPr>
            <a:xfrm rot="5400000">
              <a:off x="3606800" y="1485900"/>
              <a:ext cx="254000" cy="0"/>
            </a:xfrm>
            <a:prstGeom prst="line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772" name="直接连接符 771"/>
            <p:cNvCxnSpPr/>
            <p:nvPr/>
          </p:nvCxnSpPr>
          <p:spPr>
            <a:xfrm>
              <a:off x="3341688" y="1676400"/>
              <a:ext cx="327025" cy="0"/>
            </a:xfrm>
            <a:prstGeom prst="line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773" name="直接连接符 772"/>
            <p:cNvCxnSpPr/>
            <p:nvPr/>
          </p:nvCxnSpPr>
          <p:spPr>
            <a:xfrm rot="5400000">
              <a:off x="3606800" y="1866900"/>
              <a:ext cx="254000" cy="0"/>
            </a:xfrm>
            <a:prstGeom prst="line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774" name="直接连接符 773"/>
            <p:cNvCxnSpPr/>
            <p:nvPr/>
          </p:nvCxnSpPr>
          <p:spPr>
            <a:xfrm rot="5400000">
              <a:off x="3149600" y="1866900"/>
              <a:ext cx="254000" cy="0"/>
            </a:xfrm>
            <a:prstGeom prst="line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775" name="直接连接符 774"/>
            <p:cNvCxnSpPr/>
            <p:nvPr/>
          </p:nvCxnSpPr>
          <p:spPr>
            <a:xfrm>
              <a:off x="3341688" y="2057400"/>
              <a:ext cx="327025" cy="0"/>
            </a:xfrm>
            <a:prstGeom prst="line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</a:ln>
            <a:effectLst/>
          </p:spPr>
        </p:cxnSp>
        <p:sp>
          <p:nvSpPr>
            <p:cNvPr id="776" name="椭圆 775"/>
            <p:cNvSpPr/>
            <p:nvPr/>
          </p:nvSpPr>
          <p:spPr>
            <a:xfrm>
              <a:off x="3886200" y="1905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cxnSp>
          <p:nvCxnSpPr>
            <p:cNvPr id="777" name="直接连接符 776"/>
            <p:cNvCxnSpPr/>
            <p:nvPr/>
          </p:nvCxnSpPr>
          <p:spPr>
            <a:xfrm rot="5400000" flipH="1" flipV="1">
              <a:off x="2705100" y="876300"/>
              <a:ext cx="5334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778" name="直接连接符 777"/>
            <p:cNvCxnSpPr/>
            <p:nvPr/>
          </p:nvCxnSpPr>
          <p:spPr>
            <a:xfrm rot="5400000" flipH="1" flipV="1">
              <a:off x="2857500" y="876300"/>
              <a:ext cx="5334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779" name="直接连接符 778"/>
            <p:cNvCxnSpPr/>
            <p:nvPr/>
          </p:nvCxnSpPr>
          <p:spPr>
            <a:xfrm rot="5400000" flipH="1" flipV="1">
              <a:off x="3009900" y="876300"/>
              <a:ext cx="5334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780" name="直接连接符 779"/>
            <p:cNvCxnSpPr/>
            <p:nvPr/>
          </p:nvCxnSpPr>
          <p:spPr>
            <a:xfrm rot="5400000" flipH="1" flipV="1">
              <a:off x="3162300" y="876300"/>
              <a:ext cx="5334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781" name="直接连接符 780"/>
            <p:cNvCxnSpPr/>
            <p:nvPr/>
          </p:nvCxnSpPr>
          <p:spPr>
            <a:xfrm rot="5400000" flipH="1" flipV="1">
              <a:off x="3314700" y="876300"/>
              <a:ext cx="5334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782" name="直接连接符 781"/>
            <p:cNvCxnSpPr/>
            <p:nvPr/>
          </p:nvCxnSpPr>
          <p:spPr>
            <a:xfrm rot="5400000" flipH="1" flipV="1">
              <a:off x="3467100" y="876300"/>
              <a:ext cx="5334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783" name="直接连接符 782"/>
            <p:cNvCxnSpPr/>
            <p:nvPr/>
          </p:nvCxnSpPr>
          <p:spPr>
            <a:xfrm rot="5400000" flipH="1" flipV="1">
              <a:off x="3619500" y="876300"/>
              <a:ext cx="5334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784" name="直接连接符 783"/>
            <p:cNvCxnSpPr/>
            <p:nvPr/>
          </p:nvCxnSpPr>
          <p:spPr>
            <a:xfrm rot="5400000" flipH="1" flipV="1">
              <a:off x="3771900" y="876300"/>
              <a:ext cx="5334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785" name="TextBox 139"/>
            <p:cNvSpPr txBox="1">
              <a:spLocks noChangeArrowheads="1"/>
            </p:cNvSpPr>
            <p:nvPr/>
          </p:nvSpPr>
          <p:spPr bwMode="auto">
            <a:xfrm>
              <a:off x="2743200" y="762000"/>
              <a:ext cx="3048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rPr>
                <a:t>a</a:t>
              </a: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86" name="TextBox 140"/>
            <p:cNvSpPr txBox="1">
              <a:spLocks noChangeArrowheads="1"/>
            </p:cNvSpPr>
            <p:nvPr/>
          </p:nvSpPr>
          <p:spPr bwMode="auto">
            <a:xfrm>
              <a:off x="2895600" y="762000"/>
              <a:ext cx="3048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rPr>
                <a:t>b</a:t>
              </a: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87" name="TextBox 141"/>
            <p:cNvSpPr txBox="1">
              <a:spLocks noChangeArrowheads="1"/>
            </p:cNvSpPr>
            <p:nvPr/>
          </p:nvSpPr>
          <p:spPr bwMode="auto">
            <a:xfrm>
              <a:off x="3048000" y="762000"/>
              <a:ext cx="3048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rPr>
                <a:t>c</a:t>
              </a: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88" name="TextBox 142"/>
            <p:cNvSpPr txBox="1">
              <a:spLocks noChangeArrowheads="1"/>
            </p:cNvSpPr>
            <p:nvPr/>
          </p:nvSpPr>
          <p:spPr bwMode="auto">
            <a:xfrm>
              <a:off x="3200400" y="762000"/>
              <a:ext cx="3048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rPr>
                <a:t>d</a:t>
              </a: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89" name="TextBox 143"/>
            <p:cNvSpPr txBox="1">
              <a:spLocks noChangeArrowheads="1"/>
            </p:cNvSpPr>
            <p:nvPr/>
          </p:nvSpPr>
          <p:spPr bwMode="auto">
            <a:xfrm>
              <a:off x="3352800" y="762000"/>
              <a:ext cx="3048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rPr>
                <a:t>e</a:t>
              </a: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90" name="TextBox 144"/>
            <p:cNvSpPr txBox="1">
              <a:spLocks noChangeArrowheads="1"/>
            </p:cNvSpPr>
            <p:nvPr/>
          </p:nvSpPr>
          <p:spPr bwMode="auto">
            <a:xfrm>
              <a:off x="3505200" y="762000"/>
              <a:ext cx="3048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rPr>
                <a:t>f</a:t>
              </a: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91" name="TextBox 145"/>
            <p:cNvSpPr txBox="1">
              <a:spLocks noChangeArrowheads="1"/>
            </p:cNvSpPr>
            <p:nvPr/>
          </p:nvSpPr>
          <p:spPr bwMode="auto">
            <a:xfrm>
              <a:off x="3657600" y="762000"/>
              <a:ext cx="3048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rPr>
                <a:t>g</a:t>
              </a: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92" name="TextBox 146"/>
            <p:cNvSpPr txBox="1">
              <a:spLocks noChangeArrowheads="1"/>
            </p:cNvSpPr>
            <p:nvPr/>
          </p:nvSpPr>
          <p:spPr bwMode="auto">
            <a:xfrm>
              <a:off x="3810000" y="762000"/>
              <a:ext cx="4572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rPr>
                <a:t>dp</a:t>
              </a: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793" name="直接连接符 792"/>
            <p:cNvCxnSpPr/>
            <p:nvPr/>
          </p:nvCxnSpPr>
          <p:spPr>
            <a:xfrm rot="5400000" flipH="1" flipV="1">
              <a:off x="3086100" y="2476500"/>
              <a:ext cx="5334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794" name="直接连接符 793"/>
            <p:cNvCxnSpPr/>
            <p:nvPr/>
          </p:nvCxnSpPr>
          <p:spPr>
            <a:xfrm rot="5400000" flipH="1" flipV="1">
              <a:off x="3581400" y="23622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795" name="直接连接符 794"/>
            <p:cNvCxnSpPr/>
            <p:nvPr/>
          </p:nvCxnSpPr>
          <p:spPr>
            <a:xfrm rot="10800000">
              <a:off x="3352800" y="2514600"/>
              <a:ext cx="3810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796" name="椭圆 795"/>
            <p:cNvSpPr>
              <a:spLocks noChangeArrowheads="1"/>
            </p:cNvSpPr>
            <p:nvPr/>
          </p:nvSpPr>
          <p:spPr bwMode="auto">
            <a:xfrm flipV="1">
              <a:off x="3316288" y="2481263"/>
              <a:ext cx="76200" cy="76200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rot="10800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</p:grpSp>
      <p:grpSp>
        <p:nvGrpSpPr>
          <p:cNvPr id="797" name="组合 151"/>
          <p:cNvGrpSpPr>
            <a:grpSpLocks/>
          </p:cNvGrpSpPr>
          <p:nvPr/>
        </p:nvGrpSpPr>
        <p:grpSpPr bwMode="auto">
          <a:xfrm>
            <a:off x="7143752" y="2414566"/>
            <a:ext cx="1524000" cy="2133600"/>
            <a:chOff x="2743200" y="609600"/>
            <a:chExt cx="1524000" cy="2133600"/>
          </a:xfrm>
        </p:grpSpPr>
        <p:sp>
          <p:nvSpPr>
            <p:cNvPr id="798" name="矩形 797"/>
            <p:cNvSpPr/>
            <p:nvPr/>
          </p:nvSpPr>
          <p:spPr>
            <a:xfrm>
              <a:off x="2895600" y="1143000"/>
              <a:ext cx="1219200" cy="1066800"/>
            </a:xfrm>
            <a:prstGeom prst="rect">
              <a:avLst/>
            </a:prstGeom>
            <a:solidFill>
              <a:srgbClr val="FFFFFF"/>
            </a:solidFill>
            <a:ln w="2857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cxnSp>
          <p:nvCxnSpPr>
            <p:cNvPr id="799" name="直接连接符 798"/>
            <p:cNvCxnSpPr/>
            <p:nvPr/>
          </p:nvCxnSpPr>
          <p:spPr>
            <a:xfrm>
              <a:off x="3341688" y="1295400"/>
              <a:ext cx="327025" cy="0"/>
            </a:xfrm>
            <a:prstGeom prst="line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800" name="直接连接符 799"/>
            <p:cNvCxnSpPr/>
            <p:nvPr/>
          </p:nvCxnSpPr>
          <p:spPr>
            <a:xfrm rot="5400000">
              <a:off x="3149600" y="1485900"/>
              <a:ext cx="254000" cy="0"/>
            </a:xfrm>
            <a:prstGeom prst="line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801" name="直接连接符 800"/>
            <p:cNvCxnSpPr/>
            <p:nvPr/>
          </p:nvCxnSpPr>
          <p:spPr>
            <a:xfrm rot="5400000">
              <a:off x="3606800" y="1485900"/>
              <a:ext cx="254000" cy="0"/>
            </a:xfrm>
            <a:prstGeom prst="line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802" name="直接连接符 801"/>
            <p:cNvCxnSpPr/>
            <p:nvPr/>
          </p:nvCxnSpPr>
          <p:spPr>
            <a:xfrm>
              <a:off x="3341688" y="1676400"/>
              <a:ext cx="327025" cy="0"/>
            </a:xfrm>
            <a:prstGeom prst="line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803" name="直接连接符 802"/>
            <p:cNvCxnSpPr/>
            <p:nvPr/>
          </p:nvCxnSpPr>
          <p:spPr>
            <a:xfrm rot="5400000">
              <a:off x="3606800" y="1866900"/>
              <a:ext cx="254000" cy="0"/>
            </a:xfrm>
            <a:prstGeom prst="line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804" name="直接连接符 803"/>
            <p:cNvCxnSpPr/>
            <p:nvPr/>
          </p:nvCxnSpPr>
          <p:spPr>
            <a:xfrm rot="5400000">
              <a:off x="3149600" y="1866900"/>
              <a:ext cx="254000" cy="0"/>
            </a:xfrm>
            <a:prstGeom prst="line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805" name="直接连接符 804"/>
            <p:cNvCxnSpPr/>
            <p:nvPr/>
          </p:nvCxnSpPr>
          <p:spPr>
            <a:xfrm>
              <a:off x="3341688" y="2057400"/>
              <a:ext cx="327025" cy="0"/>
            </a:xfrm>
            <a:prstGeom prst="line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</a:ln>
            <a:effectLst/>
          </p:spPr>
        </p:cxnSp>
        <p:sp>
          <p:nvSpPr>
            <p:cNvPr id="806" name="椭圆 805"/>
            <p:cNvSpPr/>
            <p:nvPr/>
          </p:nvSpPr>
          <p:spPr>
            <a:xfrm>
              <a:off x="3886200" y="1905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cxnSp>
          <p:nvCxnSpPr>
            <p:cNvPr id="807" name="直接连接符 806"/>
            <p:cNvCxnSpPr/>
            <p:nvPr/>
          </p:nvCxnSpPr>
          <p:spPr>
            <a:xfrm rot="5400000" flipH="1" flipV="1">
              <a:off x="2705100" y="876300"/>
              <a:ext cx="5334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808" name="直接连接符 807"/>
            <p:cNvCxnSpPr/>
            <p:nvPr/>
          </p:nvCxnSpPr>
          <p:spPr>
            <a:xfrm rot="5400000" flipH="1" flipV="1">
              <a:off x="2857500" y="876300"/>
              <a:ext cx="5334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809" name="直接连接符 808"/>
            <p:cNvCxnSpPr/>
            <p:nvPr/>
          </p:nvCxnSpPr>
          <p:spPr>
            <a:xfrm rot="5400000" flipH="1" flipV="1">
              <a:off x="3009900" y="876300"/>
              <a:ext cx="5334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810" name="直接连接符 809"/>
            <p:cNvCxnSpPr/>
            <p:nvPr/>
          </p:nvCxnSpPr>
          <p:spPr>
            <a:xfrm rot="5400000" flipH="1" flipV="1">
              <a:off x="3162300" y="876300"/>
              <a:ext cx="5334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811" name="直接连接符 810"/>
            <p:cNvCxnSpPr/>
            <p:nvPr/>
          </p:nvCxnSpPr>
          <p:spPr>
            <a:xfrm rot="5400000" flipH="1" flipV="1">
              <a:off x="3314700" y="876300"/>
              <a:ext cx="5334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812" name="直接连接符 811"/>
            <p:cNvCxnSpPr/>
            <p:nvPr/>
          </p:nvCxnSpPr>
          <p:spPr>
            <a:xfrm rot="5400000" flipH="1" flipV="1">
              <a:off x="3467100" y="876300"/>
              <a:ext cx="5334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813" name="直接连接符 812"/>
            <p:cNvCxnSpPr/>
            <p:nvPr/>
          </p:nvCxnSpPr>
          <p:spPr>
            <a:xfrm rot="5400000" flipH="1" flipV="1">
              <a:off x="3619500" y="876300"/>
              <a:ext cx="5334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814" name="直接连接符 813"/>
            <p:cNvCxnSpPr/>
            <p:nvPr/>
          </p:nvCxnSpPr>
          <p:spPr>
            <a:xfrm rot="5400000" flipH="1" flipV="1">
              <a:off x="3771900" y="876300"/>
              <a:ext cx="5334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815" name="TextBox 169"/>
            <p:cNvSpPr txBox="1">
              <a:spLocks noChangeArrowheads="1"/>
            </p:cNvSpPr>
            <p:nvPr/>
          </p:nvSpPr>
          <p:spPr bwMode="auto">
            <a:xfrm>
              <a:off x="2743200" y="762000"/>
              <a:ext cx="3048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rPr>
                <a:t>a</a:t>
              </a: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16" name="TextBox 170"/>
            <p:cNvSpPr txBox="1">
              <a:spLocks noChangeArrowheads="1"/>
            </p:cNvSpPr>
            <p:nvPr/>
          </p:nvSpPr>
          <p:spPr bwMode="auto">
            <a:xfrm>
              <a:off x="2895600" y="762000"/>
              <a:ext cx="3048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rPr>
                <a:t>b</a:t>
              </a: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17" name="TextBox 171"/>
            <p:cNvSpPr txBox="1">
              <a:spLocks noChangeArrowheads="1"/>
            </p:cNvSpPr>
            <p:nvPr/>
          </p:nvSpPr>
          <p:spPr bwMode="auto">
            <a:xfrm>
              <a:off x="3048000" y="762000"/>
              <a:ext cx="3048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rPr>
                <a:t>c</a:t>
              </a: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18" name="TextBox 172"/>
            <p:cNvSpPr txBox="1">
              <a:spLocks noChangeArrowheads="1"/>
            </p:cNvSpPr>
            <p:nvPr/>
          </p:nvSpPr>
          <p:spPr bwMode="auto">
            <a:xfrm>
              <a:off x="3200400" y="762000"/>
              <a:ext cx="3048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rPr>
                <a:t>d</a:t>
              </a: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19" name="TextBox 173"/>
            <p:cNvSpPr txBox="1">
              <a:spLocks noChangeArrowheads="1"/>
            </p:cNvSpPr>
            <p:nvPr/>
          </p:nvSpPr>
          <p:spPr bwMode="auto">
            <a:xfrm>
              <a:off x="3352800" y="762000"/>
              <a:ext cx="3048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rPr>
                <a:t>e</a:t>
              </a: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20" name="TextBox 174"/>
            <p:cNvSpPr txBox="1">
              <a:spLocks noChangeArrowheads="1"/>
            </p:cNvSpPr>
            <p:nvPr/>
          </p:nvSpPr>
          <p:spPr bwMode="auto">
            <a:xfrm>
              <a:off x="3505200" y="762000"/>
              <a:ext cx="3048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rPr>
                <a:t>f</a:t>
              </a: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21" name="TextBox 175"/>
            <p:cNvSpPr txBox="1">
              <a:spLocks noChangeArrowheads="1"/>
            </p:cNvSpPr>
            <p:nvPr/>
          </p:nvSpPr>
          <p:spPr bwMode="auto">
            <a:xfrm>
              <a:off x="3657600" y="762000"/>
              <a:ext cx="3048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rPr>
                <a:t>g</a:t>
              </a: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22" name="TextBox 176"/>
            <p:cNvSpPr txBox="1">
              <a:spLocks noChangeArrowheads="1"/>
            </p:cNvSpPr>
            <p:nvPr/>
          </p:nvSpPr>
          <p:spPr bwMode="auto">
            <a:xfrm>
              <a:off x="3810000" y="762000"/>
              <a:ext cx="4572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rPr>
                <a:t>dp</a:t>
              </a: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823" name="直接连接符 822"/>
            <p:cNvCxnSpPr/>
            <p:nvPr/>
          </p:nvCxnSpPr>
          <p:spPr>
            <a:xfrm rot="5400000" flipH="1" flipV="1">
              <a:off x="3086100" y="2476500"/>
              <a:ext cx="5334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824" name="直接连接符 823"/>
            <p:cNvCxnSpPr/>
            <p:nvPr/>
          </p:nvCxnSpPr>
          <p:spPr>
            <a:xfrm rot="5400000" flipH="1" flipV="1">
              <a:off x="3581400" y="2362200"/>
              <a:ext cx="3048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825" name="直接连接符 824"/>
            <p:cNvCxnSpPr/>
            <p:nvPr/>
          </p:nvCxnSpPr>
          <p:spPr>
            <a:xfrm rot="10800000">
              <a:off x="3352800" y="2514600"/>
              <a:ext cx="3810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826" name="椭圆 825"/>
            <p:cNvSpPr>
              <a:spLocks noChangeArrowheads="1"/>
            </p:cNvSpPr>
            <p:nvPr/>
          </p:nvSpPr>
          <p:spPr bwMode="auto">
            <a:xfrm flipV="1">
              <a:off x="3316288" y="2481263"/>
              <a:ext cx="76200" cy="76200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rot="10800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</p:grpSp>
      <p:grpSp>
        <p:nvGrpSpPr>
          <p:cNvPr id="827" name="组合 183"/>
          <p:cNvGrpSpPr>
            <a:grpSpLocks/>
          </p:cNvGrpSpPr>
          <p:nvPr/>
        </p:nvGrpSpPr>
        <p:grpSpPr bwMode="auto">
          <a:xfrm>
            <a:off x="3181352" y="4548166"/>
            <a:ext cx="457200" cy="609600"/>
            <a:chOff x="2514600" y="2743200"/>
            <a:chExt cx="457200" cy="609600"/>
          </a:xfrm>
        </p:grpSpPr>
        <p:sp>
          <p:nvSpPr>
            <p:cNvPr id="828" name="等腰三角形 827"/>
            <p:cNvSpPr/>
            <p:nvPr/>
          </p:nvSpPr>
          <p:spPr>
            <a:xfrm>
              <a:off x="2514600" y="2895600"/>
              <a:ext cx="457200" cy="457200"/>
            </a:xfrm>
            <a:prstGeom prst="triangle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829" name="椭圆 828"/>
            <p:cNvSpPr/>
            <p:nvPr/>
          </p:nvSpPr>
          <p:spPr>
            <a:xfrm>
              <a:off x="2667000" y="2743200"/>
              <a:ext cx="152400" cy="152400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830" name="组合 184"/>
          <p:cNvGrpSpPr>
            <a:grpSpLocks/>
          </p:cNvGrpSpPr>
          <p:nvPr/>
        </p:nvGrpSpPr>
        <p:grpSpPr bwMode="auto">
          <a:xfrm>
            <a:off x="4629152" y="4548166"/>
            <a:ext cx="457200" cy="609600"/>
            <a:chOff x="2514600" y="2743200"/>
            <a:chExt cx="457200" cy="609600"/>
          </a:xfrm>
        </p:grpSpPr>
        <p:sp>
          <p:nvSpPr>
            <p:cNvPr id="831" name="等腰三角形 830"/>
            <p:cNvSpPr/>
            <p:nvPr/>
          </p:nvSpPr>
          <p:spPr>
            <a:xfrm>
              <a:off x="2514600" y="2895600"/>
              <a:ext cx="457200" cy="457200"/>
            </a:xfrm>
            <a:prstGeom prst="triangle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832" name="椭圆 831"/>
            <p:cNvSpPr/>
            <p:nvPr/>
          </p:nvSpPr>
          <p:spPr>
            <a:xfrm>
              <a:off x="2667000" y="2743200"/>
              <a:ext cx="152400" cy="152400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833" name="组合 187"/>
          <p:cNvGrpSpPr>
            <a:grpSpLocks/>
          </p:cNvGrpSpPr>
          <p:nvPr/>
        </p:nvGrpSpPr>
        <p:grpSpPr bwMode="auto">
          <a:xfrm>
            <a:off x="6076952" y="4548166"/>
            <a:ext cx="457200" cy="609600"/>
            <a:chOff x="2514600" y="2743200"/>
            <a:chExt cx="457200" cy="609600"/>
          </a:xfrm>
        </p:grpSpPr>
        <p:sp>
          <p:nvSpPr>
            <p:cNvPr id="834" name="等腰三角形 833"/>
            <p:cNvSpPr/>
            <p:nvPr/>
          </p:nvSpPr>
          <p:spPr>
            <a:xfrm>
              <a:off x="2514600" y="2895600"/>
              <a:ext cx="457200" cy="457200"/>
            </a:xfrm>
            <a:prstGeom prst="triangle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835" name="椭圆 834"/>
            <p:cNvSpPr/>
            <p:nvPr/>
          </p:nvSpPr>
          <p:spPr>
            <a:xfrm>
              <a:off x="2667000" y="2743200"/>
              <a:ext cx="152400" cy="152400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836" name="组合 190"/>
          <p:cNvGrpSpPr>
            <a:grpSpLocks/>
          </p:cNvGrpSpPr>
          <p:nvPr/>
        </p:nvGrpSpPr>
        <p:grpSpPr bwMode="auto">
          <a:xfrm>
            <a:off x="7524752" y="4548166"/>
            <a:ext cx="457200" cy="609600"/>
            <a:chOff x="2514600" y="2743200"/>
            <a:chExt cx="457200" cy="609600"/>
          </a:xfrm>
        </p:grpSpPr>
        <p:sp>
          <p:nvSpPr>
            <p:cNvPr id="837" name="等腰三角形 836"/>
            <p:cNvSpPr/>
            <p:nvPr/>
          </p:nvSpPr>
          <p:spPr>
            <a:xfrm>
              <a:off x="2514600" y="2895600"/>
              <a:ext cx="457200" cy="457200"/>
            </a:xfrm>
            <a:prstGeom prst="triangle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838" name="椭圆 837"/>
            <p:cNvSpPr/>
            <p:nvPr/>
          </p:nvSpPr>
          <p:spPr>
            <a:xfrm>
              <a:off x="2667000" y="2743200"/>
              <a:ext cx="152400" cy="152400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cxnSp>
        <p:nvCxnSpPr>
          <p:cNvPr id="839" name="直接连接符 838"/>
          <p:cNvCxnSpPr/>
          <p:nvPr/>
        </p:nvCxnSpPr>
        <p:spPr>
          <a:xfrm rot="5400000">
            <a:off x="3257552" y="5310166"/>
            <a:ext cx="304800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40" name="直接连接符 839"/>
          <p:cNvCxnSpPr/>
          <p:nvPr/>
        </p:nvCxnSpPr>
        <p:spPr>
          <a:xfrm rot="10800000">
            <a:off x="1657352" y="5462566"/>
            <a:ext cx="1752600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41" name="直接连接符 840"/>
          <p:cNvCxnSpPr/>
          <p:nvPr/>
        </p:nvCxnSpPr>
        <p:spPr>
          <a:xfrm rot="10800000">
            <a:off x="1657352" y="5614966"/>
            <a:ext cx="3200400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42" name="直接连接符 841"/>
          <p:cNvCxnSpPr/>
          <p:nvPr/>
        </p:nvCxnSpPr>
        <p:spPr>
          <a:xfrm rot="10800000">
            <a:off x="1657352" y="5767366"/>
            <a:ext cx="4648200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43" name="直接连接符 842"/>
          <p:cNvCxnSpPr/>
          <p:nvPr/>
        </p:nvCxnSpPr>
        <p:spPr>
          <a:xfrm rot="10800000">
            <a:off x="1657352" y="5919766"/>
            <a:ext cx="6096000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44" name="直接连接符 843"/>
          <p:cNvCxnSpPr/>
          <p:nvPr/>
        </p:nvCxnSpPr>
        <p:spPr>
          <a:xfrm rot="5400000">
            <a:off x="4629152" y="5386366"/>
            <a:ext cx="457200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45" name="直接连接符 844"/>
          <p:cNvCxnSpPr/>
          <p:nvPr/>
        </p:nvCxnSpPr>
        <p:spPr>
          <a:xfrm rot="5400000">
            <a:off x="6000752" y="5462566"/>
            <a:ext cx="609600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46" name="直接连接符 845"/>
          <p:cNvCxnSpPr/>
          <p:nvPr/>
        </p:nvCxnSpPr>
        <p:spPr>
          <a:xfrm rot="5400000">
            <a:off x="7372352" y="5538766"/>
            <a:ext cx="762000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47" name="直接连接符 846"/>
          <p:cNvCxnSpPr/>
          <p:nvPr/>
        </p:nvCxnSpPr>
        <p:spPr>
          <a:xfrm rot="10800000">
            <a:off x="1657352" y="1957366"/>
            <a:ext cx="5715000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48" name="直接连接符 847"/>
          <p:cNvCxnSpPr/>
          <p:nvPr/>
        </p:nvCxnSpPr>
        <p:spPr>
          <a:xfrm rot="5400000" flipH="1" flipV="1">
            <a:off x="7143752" y="2185966"/>
            <a:ext cx="457200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49" name="直接连接符 848"/>
          <p:cNvCxnSpPr/>
          <p:nvPr/>
        </p:nvCxnSpPr>
        <p:spPr>
          <a:xfrm rot="10800000">
            <a:off x="1657352" y="1804966"/>
            <a:ext cx="5867400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50" name="直接连接符 849"/>
          <p:cNvCxnSpPr/>
          <p:nvPr/>
        </p:nvCxnSpPr>
        <p:spPr>
          <a:xfrm rot="10800000">
            <a:off x="1657352" y="1652566"/>
            <a:ext cx="6019800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51" name="直接连接符 850"/>
          <p:cNvCxnSpPr/>
          <p:nvPr/>
        </p:nvCxnSpPr>
        <p:spPr>
          <a:xfrm rot="10800000">
            <a:off x="1657352" y="1500166"/>
            <a:ext cx="6172200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52" name="直接连接符 851"/>
          <p:cNvCxnSpPr/>
          <p:nvPr/>
        </p:nvCxnSpPr>
        <p:spPr>
          <a:xfrm rot="10800000">
            <a:off x="1657352" y="1347766"/>
            <a:ext cx="6324600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53" name="直接连接符 852"/>
          <p:cNvCxnSpPr/>
          <p:nvPr/>
        </p:nvCxnSpPr>
        <p:spPr>
          <a:xfrm rot="10800000">
            <a:off x="1657352" y="1195366"/>
            <a:ext cx="6477000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54" name="直接连接符 853"/>
          <p:cNvCxnSpPr/>
          <p:nvPr/>
        </p:nvCxnSpPr>
        <p:spPr>
          <a:xfrm rot="10800000">
            <a:off x="1657352" y="1042966"/>
            <a:ext cx="6629400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55" name="直接连接符 854"/>
          <p:cNvCxnSpPr/>
          <p:nvPr/>
        </p:nvCxnSpPr>
        <p:spPr>
          <a:xfrm rot="10800000">
            <a:off x="1657352" y="890566"/>
            <a:ext cx="6781800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56" name="直接连接符 855"/>
          <p:cNvCxnSpPr/>
          <p:nvPr/>
        </p:nvCxnSpPr>
        <p:spPr>
          <a:xfrm rot="5400000" flipH="1" flipV="1">
            <a:off x="7219952" y="2109766"/>
            <a:ext cx="609600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57" name="直接连接符 856"/>
          <p:cNvCxnSpPr/>
          <p:nvPr/>
        </p:nvCxnSpPr>
        <p:spPr>
          <a:xfrm rot="5400000" flipH="1" flipV="1">
            <a:off x="7296152" y="2033566"/>
            <a:ext cx="762000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58" name="直接连接符 857"/>
          <p:cNvCxnSpPr/>
          <p:nvPr/>
        </p:nvCxnSpPr>
        <p:spPr>
          <a:xfrm rot="5400000" flipH="1" flipV="1">
            <a:off x="7372352" y="1957366"/>
            <a:ext cx="914400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59" name="直接连接符 858"/>
          <p:cNvCxnSpPr/>
          <p:nvPr/>
        </p:nvCxnSpPr>
        <p:spPr>
          <a:xfrm rot="5400000" flipH="1" flipV="1">
            <a:off x="7448552" y="1881166"/>
            <a:ext cx="1066800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60" name="直接连接符 859"/>
          <p:cNvCxnSpPr/>
          <p:nvPr/>
        </p:nvCxnSpPr>
        <p:spPr>
          <a:xfrm rot="5400000" flipH="1" flipV="1">
            <a:off x="7524752" y="1804966"/>
            <a:ext cx="1219200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61" name="直接连接符 860"/>
          <p:cNvCxnSpPr/>
          <p:nvPr/>
        </p:nvCxnSpPr>
        <p:spPr>
          <a:xfrm rot="5400000" flipH="1" flipV="1">
            <a:off x="7600952" y="1728766"/>
            <a:ext cx="1371600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62" name="直接连接符 861"/>
          <p:cNvCxnSpPr/>
          <p:nvPr/>
        </p:nvCxnSpPr>
        <p:spPr>
          <a:xfrm rot="5400000" flipH="1" flipV="1">
            <a:off x="7677152" y="1652566"/>
            <a:ext cx="1524000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63" name="直接连接符 862"/>
          <p:cNvCxnSpPr/>
          <p:nvPr/>
        </p:nvCxnSpPr>
        <p:spPr>
          <a:xfrm rot="5400000" flipH="1" flipV="1">
            <a:off x="5695952" y="2185966"/>
            <a:ext cx="457200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64" name="直接连接符 863"/>
          <p:cNvCxnSpPr/>
          <p:nvPr/>
        </p:nvCxnSpPr>
        <p:spPr>
          <a:xfrm rot="5400000" flipH="1" flipV="1">
            <a:off x="5772152" y="2109766"/>
            <a:ext cx="609600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65" name="直接连接符 864"/>
          <p:cNvCxnSpPr/>
          <p:nvPr/>
        </p:nvCxnSpPr>
        <p:spPr>
          <a:xfrm rot="5400000" flipH="1" flipV="1">
            <a:off x="5848352" y="2033566"/>
            <a:ext cx="762000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66" name="直接连接符 865"/>
          <p:cNvCxnSpPr/>
          <p:nvPr/>
        </p:nvCxnSpPr>
        <p:spPr>
          <a:xfrm rot="5400000" flipH="1" flipV="1">
            <a:off x="5924552" y="1957366"/>
            <a:ext cx="914400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67" name="直接连接符 866"/>
          <p:cNvCxnSpPr/>
          <p:nvPr/>
        </p:nvCxnSpPr>
        <p:spPr>
          <a:xfrm rot="5400000" flipH="1" flipV="1">
            <a:off x="6000752" y="1881166"/>
            <a:ext cx="1066800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68" name="直接连接符 867"/>
          <p:cNvCxnSpPr/>
          <p:nvPr/>
        </p:nvCxnSpPr>
        <p:spPr>
          <a:xfrm rot="5400000" flipH="1" flipV="1">
            <a:off x="6076952" y="1804966"/>
            <a:ext cx="1219200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69" name="直接连接符 868"/>
          <p:cNvCxnSpPr/>
          <p:nvPr/>
        </p:nvCxnSpPr>
        <p:spPr>
          <a:xfrm rot="5400000" flipH="1" flipV="1">
            <a:off x="6153152" y="1728766"/>
            <a:ext cx="1371600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70" name="直接连接符 869"/>
          <p:cNvCxnSpPr/>
          <p:nvPr/>
        </p:nvCxnSpPr>
        <p:spPr>
          <a:xfrm rot="5400000" flipH="1" flipV="1">
            <a:off x="6229352" y="1652566"/>
            <a:ext cx="1524000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71" name="直接连接符 870"/>
          <p:cNvCxnSpPr/>
          <p:nvPr/>
        </p:nvCxnSpPr>
        <p:spPr>
          <a:xfrm rot="5400000" flipH="1" flipV="1">
            <a:off x="4248152" y="2185966"/>
            <a:ext cx="457200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72" name="直接连接符 871"/>
          <p:cNvCxnSpPr/>
          <p:nvPr/>
        </p:nvCxnSpPr>
        <p:spPr>
          <a:xfrm rot="5400000" flipH="1" flipV="1">
            <a:off x="4324352" y="2109766"/>
            <a:ext cx="609600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73" name="直接连接符 872"/>
          <p:cNvCxnSpPr/>
          <p:nvPr/>
        </p:nvCxnSpPr>
        <p:spPr>
          <a:xfrm rot="5400000" flipH="1" flipV="1">
            <a:off x="4400552" y="2033566"/>
            <a:ext cx="762000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74" name="直接连接符 873"/>
          <p:cNvCxnSpPr/>
          <p:nvPr/>
        </p:nvCxnSpPr>
        <p:spPr>
          <a:xfrm rot="5400000" flipH="1" flipV="1">
            <a:off x="4476752" y="1957366"/>
            <a:ext cx="914400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75" name="直接连接符 874"/>
          <p:cNvCxnSpPr/>
          <p:nvPr/>
        </p:nvCxnSpPr>
        <p:spPr>
          <a:xfrm rot="5400000" flipH="1" flipV="1">
            <a:off x="4552952" y="1881166"/>
            <a:ext cx="1066800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76" name="直接连接符 875"/>
          <p:cNvCxnSpPr/>
          <p:nvPr/>
        </p:nvCxnSpPr>
        <p:spPr>
          <a:xfrm rot="5400000" flipH="1" flipV="1">
            <a:off x="4629152" y="1804966"/>
            <a:ext cx="1219200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77" name="直接连接符 876"/>
          <p:cNvCxnSpPr/>
          <p:nvPr/>
        </p:nvCxnSpPr>
        <p:spPr>
          <a:xfrm rot="5400000" flipH="1" flipV="1">
            <a:off x="4705352" y="1728766"/>
            <a:ext cx="1371600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78" name="直接连接符 877"/>
          <p:cNvCxnSpPr/>
          <p:nvPr/>
        </p:nvCxnSpPr>
        <p:spPr>
          <a:xfrm rot="5400000" flipH="1" flipV="1">
            <a:off x="4781552" y="1652566"/>
            <a:ext cx="1524000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79" name="直接连接符 878"/>
          <p:cNvCxnSpPr/>
          <p:nvPr/>
        </p:nvCxnSpPr>
        <p:spPr>
          <a:xfrm rot="5400000" flipH="1" flipV="1">
            <a:off x="2800352" y="2185966"/>
            <a:ext cx="457200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80" name="直接连接符 879"/>
          <p:cNvCxnSpPr/>
          <p:nvPr/>
        </p:nvCxnSpPr>
        <p:spPr>
          <a:xfrm rot="5400000" flipH="1" flipV="1">
            <a:off x="2876552" y="2109766"/>
            <a:ext cx="609600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81" name="直接连接符 880"/>
          <p:cNvCxnSpPr/>
          <p:nvPr/>
        </p:nvCxnSpPr>
        <p:spPr>
          <a:xfrm rot="5400000" flipH="1" flipV="1">
            <a:off x="2952752" y="2033566"/>
            <a:ext cx="762000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82" name="直接连接符 881"/>
          <p:cNvCxnSpPr/>
          <p:nvPr/>
        </p:nvCxnSpPr>
        <p:spPr>
          <a:xfrm rot="5400000" flipH="1" flipV="1">
            <a:off x="3028952" y="1957366"/>
            <a:ext cx="914400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83" name="直接连接符 882"/>
          <p:cNvCxnSpPr/>
          <p:nvPr/>
        </p:nvCxnSpPr>
        <p:spPr>
          <a:xfrm rot="5400000" flipH="1" flipV="1">
            <a:off x="3105152" y="1881166"/>
            <a:ext cx="1066800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84" name="直接连接符 883"/>
          <p:cNvCxnSpPr/>
          <p:nvPr/>
        </p:nvCxnSpPr>
        <p:spPr>
          <a:xfrm rot="5400000" flipH="1" flipV="1">
            <a:off x="3181352" y="1804966"/>
            <a:ext cx="1219200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85" name="直接连接符 884"/>
          <p:cNvCxnSpPr/>
          <p:nvPr/>
        </p:nvCxnSpPr>
        <p:spPr>
          <a:xfrm rot="5400000" flipH="1" flipV="1">
            <a:off x="3257552" y="1728766"/>
            <a:ext cx="1371600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86" name="直接连接符 885"/>
          <p:cNvCxnSpPr/>
          <p:nvPr/>
        </p:nvCxnSpPr>
        <p:spPr>
          <a:xfrm rot="5400000" flipH="1" flipV="1">
            <a:off x="3333752" y="1652566"/>
            <a:ext cx="1524000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grpSp>
        <p:nvGrpSpPr>
          <p:cNvPr id="887" name="组合 282"/>
          <p:cNvGrpSpPr>
            <a:grpSpLocks/>
          </p:cNvGrpSpPr>
          <p:nvPr/>
        </p:nvGrpSpPr>
        <p:grpSpPr bwMode="auto">
          <a:xfrm>
            <a:off x="2990852" y="852466"/>
            <a:ext cx="1143000" cy="1141413"/>
            <a:chOff x="2705100" y="647699"/>
            <a:chExt cx="1143001" cy="1140620"/>
          </a:xfrm>
        </p:grpSpPr>
        <p:sp>
          <p:nvSpPr>
            <p:cNvPr id="888" name="椭圆 887"/>
            <p:cNvSpPr>
              <a:spLocks noChangeArrowheads="1"/>
            </p:cNvSpPr>
            <p:nvPr/>
          </p:nvSpPr>
          <p:spPr bwMode="auto">
            <a:xfrm flipV="1">
              <a:off x="2705100" y="1712172"/>
              <a:ext cx="76200" cy="76147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rot="10800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889" name="椭圆 888"/>
            <p:cNvSpPr>
              <a:spLocks noChangeArrowheads="1"/>
            </p:cNvSpPr>
            <p:nvPr/>
          </p:nvSpPr>
          <p:spPr bwMode="auto">
            <a:xfrm flipV="1">
              <a:off x="2857500" y="1561464"/>
              <a:ext cx="76200" cy="76147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rot="10800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890" name="椭圆 889"/>
            <p:cNvSpPr>
              <a:spLocks noChangeArrowheads="1"/>
            </p:cNvSpPr>
            <p:nvPr/>
          </p:nvSpPr>
          <p:spPr bwMode="auto">
            <a:xfrm flipV="1">
              <a:off x="3009900" y="1409170"/>
              <a:ext cx="76200" cy="76147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rot="10800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891" name="椭圆 890"/>
            <p:cNvSpPr>
              <a:spLocks noChangeArrowheads="1"/>
            </p:cNvSpPr>
            <p:nvPr/>
          </p:nvSpPr>
          <p:spPr bwMode="auto">
            <a:xfrm flipV="1">
              <a:off x="3162300" y="1256875"/>
              <a:ext cx="76200" cy="76147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rot="10800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892" name="椭圆 891"/>
            <p:cNvSpPr>
              <a:spLocks noChangeArrowheads="1"/>
            </p:cNvSpPr>
            <p:nvPr/>
          </p:nvSpPr>
          <p:spPr bwMode="auto">
            <a:xfrm flipV="1">
              <a:off x="3314701" y="1104581"/>
              <a:ext cx="76200" cy="76147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rot="10800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893" name="椭圆 892"/>
            <p:cNvSpPr>
              <a:spLocks noChangeArrowheads="1"/>
            </p:cNvSpPr>
            <p:nvPr/>
          </p:nvSpPr>
          <p:spPr bwMode="auto">
            <a:xfrm flipV="1">
              <a:off x="3467101" y="952287"/>
              <a:ext cx="76200" cy="76147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rot="10800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894" name="椭圆 893"/>
            <p:cNvSpPr>
              <a:spLocks noChangeArrowheads="1"/>
            </p:cNvSpPr>
            <p:nvPr/>
          </p:nvSpPr>
          <p:spPr bwMode="auto">
            <a:xfrm flipV="1">
              <a:off x="3619501" y="799993"/>
              <a:ext cx="76200" cy="76147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rot="10800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895" name="椭圆 894"/>
            <p:cNvSpPr>
              <a:spLocks noChangeArrowheads="1"/>
            </p:cNvSpPr>
            <p:nvPr/>
          </p:nvSpPr>
          <p:spPr bwMode="auto">
            <a:xfrm flipV="1">
              <a:off x="3771901" y="647699"/>
              <a:ext cx="76200" cy="76147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rot="10800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</p:grpSp>
      <p:grpSp>
        <p:nvGrpSpPr>
          <p:cNvPr id="896" name="组合 283"/>
          <p:cNvGrpSpPr>
            <a:grpSpLocks/>
          </p:cNvGrpSpPr>
          <p:nvPr/>
        </p:nvGrpSpPr>
        <p:grpSpPr bwMode="auto">
          <a:xfrm>
            <a:off x="4441827" y="854054"/>
            <a:ext cx="1143000" cy="1139825"/>
            <a:chOff x="2705100" y="647699"/>
            <a:chExt cx="1143001" cy="1140620"/>
          </a:xfrm>
        </p:grpSpPr>
        <p:sp>
          <p:nvSpPr>
            <p:cNvPr id="897" name="椭圆 896"/>
            <p:cNvSpPr>
              <a:spLocks noChangeArrowheads="1"/>
            </p:cNvSpPr>
            <p:nvPr/>
          </p:nvSpPr>
          <p:spPr bwMode="auto">
            <a:xfrm flipV="1">
              <a:off x="2705100" y="1712066"/>
              <a:ext cx="76200" cy="7625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rot="10800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898" name="椭圆 897"/>
            <p:cNvSpPr>
              <a:spLocks noChangeArrowheads="1"/>
            </p:cNvSpPr>
            <p:nvPr/>
          </p:nvSpPr>
          <p:spPr bwMode="auto">
            <a:xfrm flipV="1">
              <a:off x="2857500" y="1562737"/>
              <a:ext cx="76200" cy="7625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rot="10800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899" name="椭圆 898"/>
            <p:cNvSpPr>
              <a:spLocks noChangeArrowheads="1"/>
            </p:cNvSpPr>
            <p:nvPr/>
          </p:nvSpPr>
          <p:spPr bwMode="auto">
            <a:xfrm flipV="1">
              <a:off x="3009900" y="1410230"/>
              <a:ext cx="76200" cy="7625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rot="10800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900" name="椭圆 899"/>
            <p:cNvSpPr>
              <a:spLocks noChangeArrowheads="1"/>
            </p:cNvSpPr>
            <p:nvPr/>
          </p:nvSpPr>
          <p:spPr bwMode="auto">
            <a:xfrm flipV="1">
              <a:off x="3162300" y="1257724"/>
              <a:ext cx="76200" cy="7625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rot="10800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901" name="椭圆 900"/>
            <p:cNvSpPr>
              <a:spLocks noChangeArrowheads="1"/>
            </p:cNvSpPr>
            <p:nvPr/>
          </p:nvSpPr>
          <p:spPr bwMode="auto">
            <a:xfrm flipV="1">
              <a:off x="3314701" y="1105218"/>
              <a:ext cx="76200" cy="7625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rot="10800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902" name="椭圆 901"/>
            <p:cNvSpPr>
              <a:spLocks noChangeArrowheads="1"/>
            </p:cNvSpPr>
            <p:nvPr/>
          </p:nvSpPr>
          <p:spPr bwMode="auto">
            <a:xfrm flipV="1">
              <a:off x="3467101" y="952712"/>
              <a:ext cx="76200" cy="7625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rot="10800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903" name="椭圆 902"/>
            <p:cNvSpPr>
              <a:spLocks noChangeArrowheads="1"/>
            </p:cNvSpPr>
            <p:nvPr/>
          </p:nvSpPr>
          <p:spPr bwMode="auto">
            <a:xfrm flipV="1">
              <a:off x="3619501" y="800205"/>
              <a:ext cx="76200" cy="7625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rot="10800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904" name="椭圆 903"/>
            <p:cNvSpPr>
              <a:spLocks noChangeArrowheads="1"/>
            </p:cNvSpPr>
            <p:nvPr/>
          </p:nvSpPr>
          <p:spPr bwMode="auto">
            <a:xfrm flipV="1">
              <a:off x="3771901" y="647699"/>
              <a:ext cx="76200" cy="7625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rot="10800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</p:grpSp>
      <p:grpSp>
        <p:nvGrpSpPr>
          <p:cNvPr id="905" name="组合 292"/>
          <p:cNvGrpSpPr>
            <a:grpSpLocks/>
          </p:cNvGrpSpPr>
          <p:nvPr/>
        </p:nvGrpSpPr>
        <p:grpSpPr bwMode="auto">
          <a:xfrm>
            <a:off x="5889627" y="854054"/>
            <a:ext cx="1143000" cy="1139825"/>
            <a:chOff x="2705100" y="647699"/>
            <a:chExt cx="1143001" cy="1140620"/>
          </a:xfrm>
        </p:grpSpPr>
        <p:sp>
          <p:nvSpPr>
            <p:cNvPr id="906" name="椭圆 905"/>
            <p:cNvSpPr>
              <a:spLocks noChangeArrowheads="1"/>
            </p:cNvSpPr>
            <p:nvPr/>
          </p:nvSpPr>
          <p:spPr bwMode="auto">
            <a:xfrm flipV="1">
              <a:off x="2705100" y="1712066"/>
              <a:ext cx="76200" cy="7625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rot="10800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907" name="椭圆 906"/>
            <p:cNvSpPr>
              <a:spLocks noChangeArrowheads="1"/>
            </p:cNvSpPr>
            <p:nvPr/>
          </p:nvSpPr>
          <p:spPr bwMode="auto">
            <a:xfrm flipV="1">
              <a:off x="2857500" y="1562737"/>
              <a:ext cx="76200" cy="7625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rot="10800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908" name="椭圆 907"/>
            <p:cNvSpPr>
              <a:spLocks noChangeArrowheads="1"/>
            </p:cNvSpPr>
            <p:nvPr/>
          </p:nvSpPr>
          <p:spPr bwMode="auto">
            <a:xfrm flipV="1">
              <a:off x="3009900" y="1410230"/>
              <a:ext cx="76200" cy="7625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rot="10800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909" name="椭圆 908"/>
            <p:cNvSpPr>
              <a:spLocks noChangeArrowheads="1"/>
            </p:cNvSpPr>
            <p:nvPr/>
          </p:nvSpPr>
          <p:spPr bwMode="auto">
            <a:xfrm flipV="1">
              <a:off x="3162300" y="1257724"/>
              <a:ext cx="76200" cy="7625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rot="10800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910" name="椭圆 909"/>
            <p:cNvSpPr>
              <a:spLocks noChangeArrowheads="1"/>
            </p:cNvSpPr>
            <p:nvPr/>
          </p:nvSpPr>
          <p:spPr bwMode="auto">
            <a:xfrm flipV="1">
              <a:off x="3314701" y="1105218"/>
              <a:ext cx="76200" cy="7625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rot="10800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911" name="椭圆 910"/>
            <p:cNvSpPr>
              <a:spLocks noChangeArrowheads="1"/>
            </p:cNvSpPr>
            <p:nvPr/>
          </p:nvSpPr>
          <p:spPr bwMode="auto">
            <a:xfrm flipV="1">
              <a:off x="3467101" y="952712"/>
              <a:ext cx="76200" cy="7625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rot="10800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912" name="椭圆 911"/>
            <p:cNvSpPr>
              <a:spLocks noChangeArrowheads="1"/>
            </p:cNvSpPr>
            <p:nvPr/>
          </p:nvSpPr>
          <p:spPr bwMode="auto">
            <a:xfrm flipV="1">
              <a:off x="3619501" y="800205"/>
              <a:ext cx="76200" cy="7625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rot="10800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913" name="椭圆 912"/>
            <p:cNvSpPr>
              <a:spLocks noChangeArrowheads="1"/>
            </p:cNvSpPr>
            <p:nvPr/>
          </p:nvSpPr>
          <p:spPr bwMode="auto">
            <a:xfrm flipV="1">
              <a:off x="3771901" y="647699"/>
              <a:ext cx="76200" cy="7625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rot="10800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</p:grpSp>
      <p:sp>
        <p:nvSpPr>
          <p:cNvPr id="914" name="TextBox 301"/>
          <p:cNvSpPr txBox="1">
            <a:spLocks noChangeArrowheads="1"/>
          </p:cNvSpPr>
          <p:nvPr/>
        </p:nvSpPr>
        <p:spPr bwMode="auto">
          <a:xfrm>
            <a:off x="1276352" y="757216"/>
            <a:ext cx="457200" cy="132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altLang="zh-CN" sz="1400" b="1">
                <a:latin typeface="Times New Roman" pitchFamily="18" charset="0"/>
                <a:cs typeface="Times New Roman" pitchFamily="18" charset="0"/>
              </a:rPr>
              <a:t>dp</a:t>
            </a:r>
          </a:p>
          <a:p>
            <a:pPr algn="ctr">
              <a:lnSpc>
                <a:spcPts val="1200"/>
              </a:lnSpc>
            </a:pPr>
            <a:r>
              <a:rPr lang="en-US" altLang="zh-CN" sz="1400" b="1">
                <a:latin typeface="Times New Roman" pitchFamily="18" charset="0"/>
                <a:cs typeface="Times New Roman" pitchFamily="18" charset="0"/>
              </a:rPr>
              <a:t>g</a:t>
            </a:r>
          </a:p>
          <a:p>
            <a:pPr algn="ctr">
              <a:lnSpc>
                <a:spcPts val="1200"/>
              </a:lnSpc>
            </a:pPr>
            <a:r>
              <a:rPr lang="en-US" altLang="zh-CN" sz="1400" b="1">
                <a:latin typeface="Times New Roman" pitchFamily="18" charset="0"/>
                <a:cs typeface="Times New Roman" pitchFamily="18" charset="0"/>
              </a:rPr>
              <a:t>f</a:t>
            </a:r>
          </a:p>
          <a:p>
            <a:pPr algn="ctr">
              <a:lnSpc>
                <a:spcPts val="1200"/>
              </a:lnSpc>
            </a:pPr>
            <a:r>
              <a:rPr lang="en-US" altLang="zh-CN" sz="1400" b="1">
                <a:latin typeface="Times New Roman" pitchFamily="18" charset="0"/>
                <a:cs typeface="Times New Roman" pitchFamily="18" charset="0"/>
              </a:rPr>
              <a:t>e</a:t>
            </a:r>
          </a:p>
          <a:p>
            <a:pPr algn="ctr">
              <a:lnSpc>
                <a:spcPts val="1200"/>
              </a:lnSpc>
            </a:pPr>
            <a:r>
              <a:rPr lang="en-US" altLang="zh-CN" sz="1400" b="1">
                <a:latin typeface="Times New Roman" pitchFamily="18" charset="0"/>
                <a:cs typeface="Times New Roman" pitchFamily="18" charset="0"/>
              </a:rPr>
              <a:t>d</a:t>
            </a:r>
          </a:p>
          <a:p>
            <a:pPr algn="ctr">
              <a:lnSpc>
                <a:spcPts val="1200"/>
              </a:lnSpc>
            </a:pPr>
            <a:r>
              <a:rPr lang="en-US" altLang="zh-CN" sz="1400" b="1">
                <a:latin typeface="Times New Roman" pitchFamily="18" charset="0"/>
                <a:cs typeface="Times New Roman" pitchFamily="18" charset="0"/>
              </a:rPr>
              <a:t>c</a:t>
            </a:r>
          </a:p>
          <a:p>
            <a:pPr algn="ctr">
              <a:lnSpc>
                <a:spcPts val="1200"/>
              </a:lnSpc>
            </a:pPr>
            <a:r>
              <a:rPr lang="en-US" altLang="zh-CN" sz="1400" b="1">
                <a:latin typeface="Times New Roman" pitchFamily="18" charset="0"/>
                <a:cs typeface="Times New Roman" pitchFamily="18" charset="0"/>
              </a:rPr>
              <a:t>b</a:t>
            </a:r>
          </a:p>
          <a:p>
            <a:pPr algn="ctr">
              <a:lnSpc>
                <a:spcPts val="1200"/>
              </a:lnSpc>
            </a:pPr>
            <a:r>
              <a:rPr lang="en-US" altLang="zh-CN" sz="1400" b="1"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915" name="圆角矩形 914"/>
          <p:cNvSpPr/>
          <p:nvPr/>
        </p:nvSpPr>
        <p:spPr>
          <a:xfrm>
            <a:off x="2952752" y="4471966"/>
            <a:ext cx="5257800" cy="838200"/>
          </a:xfrm>
          <a:prstGeom prst="roundRect">
            <a:avLst>
              <a:gd name="adj" fmla="val 24622"/>
            </a:avLst>
          </a:prstGeom>
          <a:noFill/>
          <a:ln w="19050" cap="flat" cmpd="sng" algn="ctr">
            <a:solidFill>
              <a:srgbClr val="FF6600"/>
            </a:solidFill>
            <a:prstDash val="dash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916" name="TextBox 303"/>
          <p:cNvSpPr txBox="1">
            <a:spLocks noChangeArrowheads="1"/>
          </p:cNvSpPr>
          <p:nvPr/>
        </p:nvSpPr>
        <p:spPr bwMode="auto">
          <a:xfrm>
            <a:off x="1276352" y="5157766"/>
            <a:ext cx="457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altLang="zh-CN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zh-CN" altLang="en-US" b="1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17" name="Text Box 11"/>
          <p:cNvSpPr txBox="1">
            <a:spLocks noChangeArrowheads="1"/>
          </p:cNvSpPr>
          <p:nvPr/>
        </p:nvSpPr>
        <p:spPr bwMode="auto">
          <a:xfrm>
            <a:off x="2876552" y="6162654"/>
            <a:ext cx="4551363" cy="51911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800">
                <a:solidFill>
                  <a:srgbClr val="6600FF"/>
                </a:solidFill>
                <a:ea typeface="黑体" pitchFamily="2" charset="-122"/>
                <a:cs typeface="Arial" charset="0"/>
              </a:rPr>
              <a:t>LED</a:t>
            </a:r>
            <a:r>
              <a:rPr lang="zh-CN" altLang="en-US" sz="2800">
                <a:solidFill>
                  <a:srgbClr val="6600FF"/>
                </a:solidFill>
                <a:ea typeface="黑体" pitchFamily="2" charset="-122"/>
                <a:cs typeface="Arial" charset="0"/>
              </a:rPr>
              <a:t>数码管动态显示电路</a:t>
            </a:r>
          </a:p>
        </p:txBody>
      </p:sp>
      <p:sp>
        <p:nvSpPr>
          <p:cNvPr id="1021" name="TextBox 536"/>
          <p:cNvSpPr txBox="1">
            <a:spLocks noChangeArrowheads="1"/>
          </p:cNvSpPr>
          <p:nvPr/>
        </p:nvSpPr>
        <p:spPr bwMode="auto">
          <a:xfrm>
            <a:off x="1204898" y="4776766"/>
            <a:ext cx="1295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位选择</a:t>
            </a:r>
          </a:p>
        </p:txBody>
      </p:sp>
      <p:sp>
        <p:nvSpPr>
          <p:cNvPr id="1022" name="TextBox 537"/>
          <p:cNvSpPr txBox="1">
            <a:spLocks noChangeArrowheads="1"/>
          </p:cNvSpPr>
          <p:nvPr/>
        </p:nvSpPr>
        <p:spPr bwMode="auto">
          <a:xfrm>
            <a:off x="1276352" y="5386366"/>
            <a:ext cx="457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altLang="zh-CN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zh-CN" altLang="en-US" b="1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3" name="TextBox 538"/>
          <p:cNvSpPr txBox="1">
            <a:spLocks noChangeArrowheads="1"/>
          </p:cNvSpPr>
          <p:nvPr/>
        </p:nvSpPr>
        <p:spPr bwMode="auto">
          <a:xfrm>
            <a:off x="1276352" y="5626079"/>
            <a:ext cx="457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altLang="zh-CN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zh-CN" altLang="en-US" b="1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4" name="TextBox 539"/>
          <p:cNvSpPr txBox="1">
            <a:spLocks noChangeArrowheads="1"/>
          </p:cNvSpPr>
          <p:nvPr/>
        </p:nvSpPr>
        <p:spPr bwMode="auto">
          <a:xfrm>
            <a:off x="1276352" y="5854679"/>
            <a:ext cx="457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altLang="zh-CN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lang="zh-CN" altLang="en-US" b="1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5" name="TextBox 540"/>
          <p:cNvSpPr txBox="1">
            <a:spLocks noChangeArrowheads="1"/>
          </p:cNvSpPr>
          <p:nvPr/>
        </p:nvSpPr>
        <p:spPr bwMode="auto">
          <a:xfrm>
            <a:off x="919146" y="2033566"/>
            <a:ext cx="1295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段编码</a:t>
            </a:r>
          </a:p>
        </p:txBody>
      </p:sp>
      <p:sp>
        <p:nvSpPr>
          <p:cNvPr id="1026" name="TextBox 541"/>
          <p:cNvSpPr txBox="1">
            <a:spLocks noChangeArrowheads="1"/>
          </p:cNvSpPr>
          <p:nvPr/>
        </p:nvSpPr>
        <p:spPr bwMode="auto">
          <a:xfrm>
            <a:off x="6429388" y="4500570"/>
            <a:ext cx="1143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MC1413</a:t>
            </a:r>
            <a:endParaRPr lang="zh-CN" altLang="en-US" sz="2000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7" name="Rectangle 323"/>
          <p:cNvSpPr>
            <a:spLocks noChangeArrowheads="1"/>
          </p:cNvSpPr>
          <p:nvPr/>
        </p:nvSpPr>
        <p:spPr bwMode="auto">
          <a:xfrm>
            <a:off x="2114552" y="1900216"/>
            <a:ext cx="457200" cy="104775"/>
          </a:xfrm>
          <a:prstGeom prst="rect">
            <a:avLst/>
          </a:prstGeom>
          <a:solidFill>
            <a:srgbClr val="FFFF99"/>
          </a:solidFill>
          <a:ln w="19050" algn="ctr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28" name="Rectangle 324"/>
          <p:cNvSpPr>
            <a:spLocks noChangeArrowheads="1"/>
          </p:cNvSpPr>
          <p:nvPr/>
        </p:nvSpPr>
        <p:spPr bwMode="auto">
          <a:xfrm>
            <a:off x="2114552" y="1747816"/>
            <a:ext cx="457200" cy="104775"/>
          </a:xfrm>
          <a:prstGeom prst="rect">
            <a:avLst/>
          </a:prstGeom>
          <a:solidFill>
            <a:srgbClr val="FFFF99"/>
          </a:solidFill>
          <a:ln w="19050" algn="ctr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29" name="Rectangle 325"/>
          <p:cNvSpPr>
            <a:spLocks noChangeArrowheads="1"/>
          </p:cNvSpPr>
          <p:nvPr/>
        </p:nvSpPr>
        <p:spPr bwMode="auto">
          <a:xfrm>
            <a:off x="2114552" y="1595416"/>
            <a:ext cx="457200" cy="104775"/>
          </a:xfrm>
          <a:prstGeom prst="rect">
            <a:avLst/>
          </a:prstGeom>
          <a:solidFill>
            <a:srgbClr val="FFFF99"/>
          </a:solidFill>
          <a:ln w="19050" algn="ctr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30" name="Rectangle 326"/>
          <p:cNvSpPr>
            <a:spLocks noChangeArrowheads="1"/>
          </p:cNvSpPr>
          <p:nvPr/>
        </p:nvSpPr>
        <p:spPr bwMode="auto">
          <a:xfrm>
            <a:off x="2114552" y="1443016"/>
            <a:ext cx="457200" cy="104775"/>
          </a:xfrm>
          <a:prstGeom prst="rect">
            <a:avLst/>
          </a:prstGeom>
          <a:solidFill>
            <a:srgbClr val="FFFF99"/>
          </a:solidFill>
          <a:ln w="19050" algn="ctr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31" name="Rectangle 327"/>
          <p:cNvSpPr>
            <a:spLocks noChangeArrowheads="1"/>
          </p:cNvSpPr>
          <p:nvPr/>
        </p:nvSpPr>
        <p:spPr bwMode="auto">
          <a:xfrm>
            <a:off x="2114552" y="1290616"/>
            <a:ext cx="457200" cy="104775"/>
          </a:xfrm>
          <a:prstGeom prst="rect">
            <a:avLst/>
          </a:prstGeom>
          <a:solidFill>
            <a:srgbClr val="FFFF99"/>
          </a:solidFill>
          <a:ln w="19050" algn="ctr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32" name="Rectangle 328"/>
          <p:cNvSpPr>
            <a:spLocks noChangeArrowheads="1"/>
          </p:cNvSpPr>
          <p:nvPr/>
        </p:nvSpPr>
        <p:spPr bwMode="auto">
          <a:xfrm>
            <a:off x="2114552" y="1138216"/>
            <a:ext cx="457200" cy="104775"/>
          </a:xfrm>
          <a:prstGeom prst="rect">
            <a:avLst/>
          </a:prstGeom>
          <a:solidFill>
            <a:srgbClr val="FFFF99"/>
          </a:solidFill>
          <a:ln w="19050" algn="ctr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33" name="Rectangle 329"/>
          <p:cNvSpPr>
            <a:spLocks noChangeArrowheads="1"/>
          </p:cNvSpPr>
          <p:nvPr/>
        </p:nvSpPr>
        <p:spPr bwMode="auto">
          <a:xfrm>
            <a:off x="2109790" y="985816"/>
            <a:ext cx="457200" cy="104775"/>
          </a:xfrm>
          <a:prstGeom prst="rect">
            <a:avLst/>
          </a:prstGeom>
          <a:solidFill>
            <a:srgbClr val="FFFF99"/>
          </a:solidFill>
          <a:ln w="19050" algn="ctr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34" name="Rectangle 330"/>
          <p:cNvSpPr>
            <a:spLocks noChangeArrowheads="1"/>
          </p:cNvSpPr>
          <p:nvPr/>
        </p:nvSpPr>
        <p:spPr bwMode="auto">
          <a:xfrm>
            <a:off x="2109790" y="833416"/>
            <a:ext cx="457200" cy="104775"/>
          </a:xfrm>
          <a:prstGeom prst="rect">
            <a:avLst/>
          </a:prstGeom>
          <a:solidFill>
            <a:srgbClr val="FFFF99"/>
          </a:solidFill>
          <a:ln w="19050" algn="ctr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35" name="TextBox 540"/>
          <p:cNvSpPr txBox="1">
            <a:spLocks noChangeArrowheads="1"/>
          </p:cNvSpPr>
          <p:nvPr/>
        </p:nvSpPr>
        <p:spPr bwMode="auto">
          <a:xfrm>
            <a:off x="1885952" y="357166"/>
            <a:ext cx="167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>
                <a:solidFill>
                  <a:srgbClr val="FF6600"/>
                </a:solidFill>
                <a:latin typeface="Times New Roman" pitchFamily="18" charset="0"/>
                <a:cs typeface="Times New Roman" pitchFamily="18" charset="0"/>
              </a:rPr>
              <a:t>限流电阻</a:t>
            </a:r>
          </a:p>
        </p:txBody>
      </p:sp>
      <p:grpSp>
        <p:nvGrpSpPr>
          <p:cNvPr id="1327" name="组合 1326"/>
          <p:cNvGrpSpPr/>
          <p:nvPr/>
        </p:nvGrpSpPr>
        <p:grpSpPr>
          <a:xfrm>
            <a:off x="514352" y="3048000"/>
            <a:ext cx="2297113" cy="762000"/>
            <a:chOff x="228600" y="3048000"/>
            <a:chExt cx="2297113" cy="762000"/>
          </a:xfrm>
        </p:grpSpPr>
        <p:cxnSp>
          <p:nvCxnSpPr>
            <p:cNvPr id="1328" name="直接连接符 1327"/>
            <p:cNvCxnSpPr/>
            <p:nvPr/>
          </p:nvCxnSpPr>
          <p:spPr bwMode="auto">
            <a:xfrm rot="5400000" flipH="1" flipV="1">
              <a:off x="247650" y="3448050"/>
              <a:ext cx="114300" cy="0"/>
            </a:xfrm>
            <a:prstGeom prst="line">
              <a:avLst/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9" name="直接连接符 1328"/>
            <p:cNvCxnSpPr/>
            <p:nvPr/>
          </p:nvCxnSpPr>
          <p:spPr bwMode="auto">
            <a:xfrm>
              <a:off x="228600" y="3238500"/>
              <a:ext cx="152400" cy="0"/>
            </a:xfrm>
            <a:prstGeom prst="line">
              <a:avLst/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0" name="直接连接符 1329"/>
            <p:cNvCxnSpPr/>
            <p:nvPr/>
          </p:nvCxnSpPr>
          <p:spPr bwMode="auto">
            <a:xfrm rot="5400000">
              <a:off x="266700" y="3276600"/>
              <a:ext cx="152400" cy="76200"/>
            </a:xfrm>
            <a:prstGeom prst="line">
              <a:avLst/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1" name="直接连接符 1330"/>
            <p:cNvCxnSpPr/>
            <p:nvPr/>
          </p:nvCxnSpPr>
          <p:spPr bwMode="auto">
            <a:xfrm rot="16200000" flipV="1">
              <a:off x="190500" y="3276600"/>
              <a:ext cx="152400" cy="76200"/>
            </a:xfrm>
            <a:prstGeom prst="line">
              <a:avLst/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2" name="直接连接符 1331"/>
            <p:cNvCxnSpPr/>
            <p:nvPr/>
          </p:nvCxnSpPr>
          <p:spPr bwMode="auto">
            <a:xfrm>
              <a:off x="228600" y="3390900"/>
              <a:ext cx="152400" cy="0"/>
            </a:xfrm>
            <a:prstGeom prst="line">
              <a:avLst/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3" name="直接连接符 1332"/>
            <p:cNvCxnSpPr/>
            <p:nvPr/>
          </p:nvCxnSpPr>
          <p:spPr bwMode="auto">
            <a:xfrm rot="5400000" flipH="1" flipV="1">
              <a:off x="247650" y="3181350"/>
              <a:ext cx="114300" cy="0"/>
            </a:xfrm>
            <a:prstGeom prst="line">
              <a:avLst/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4" name="直接箭头连接符 1333"/>
            <p:cNvCxnSpPr/>
            <p:nvPr/>
          </p:nvCxnSpPr>
          <p:spPr bwMode="auto">
            <a:xfrm flipV="1">
              <a:off x="392113" y="3254375"/>
              <a:ext cx="76200" cy="38100"/>
            </a:xfrm>
            <a:prstGeom prst="straightConnector1">
              <a:avLst/>
            </a:prstGeom>
            <a:ln w="19050">
              <a:solidFill>
                <a:srgbClr val="008000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5" name="直接箭头连接符 1334"/>
            <p:cNvCxnSpPr/>
            <p:nvPr/>
          </p:nvCxnSpPr>
          <p:spPr bwMode="auto">
            <a:xfrm flipV="1">
              <a:off x="369888" y="3314700"/>
              <a:ext cx="77787" cy="38100"/>
            </a:xfrm>
            <a:prstGeom prst="straightConnector1">
              <a:avLst/>
            </a:prstGeom>
            <a:ln w="19050">
              <a:solidFill>
                <a:srgbClr val="008000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6" name="椭圆 1335"/>
            <p:cNvSpPr/>
            <p:nvPr/>
          </p:nvSpPr>
          <p:spPr bwMode="auto">
            <a:xfrm>
              <a:off x="533400" y="3048000"/>
              <a:ext cx="76200" cy="76200"/>
            </a:xfrm>
            <a:prstGeom prst="ellipse">
              <a:avLst/>
            </a:prstGeom>
            <a:noFill/>
            <a:ln w="1905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n>
                  <a:solidFill>
                    <a:srgbClr val="000000"/>
                  </a:solidFill>
                </a:ln>
              </a:endParaRPr>
            </a:p>
          </p:txBody>
        </p:sp>
        <p:sp>
          <p:nvSpPr>
            <p:cNvPr id="1337" name="椭圆 1336"/>
            <p:cNvSpPr/>
            <p:nvPr/>
          </p:nvSpPr>
          <p:spPr bwMode="auto">
            <a:xfrm>
              <a:off x="266700" y="3048000"/>
              <a:ext cx="76200" cy="76200"/>
            </a:xfrm>
            <a:prstGeom prst="ellipse">
              <a:avLst/>
            </a:prstGeom>
            <a:noFill/>
            <a:ln w="1905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n>
                  <a:solidFill>
                    <a:srgbClr val="000000"/>
                  </a:solidFill>
                </a:ln>
              </a:endParaRPr>
            </a:p>
          </p:txBody>
        </p:sp>
        <p:sp>
          <p:nvSpPr>
            <p:cNvPr id="1338" name="椭圆 1337"/>
            <p:cNvSpPr/>
            <p:nvPr/>
          </p:nvSpPr>
          <p:spPr bwMode="auto">
            <a:xfrm>
              <a:off x="1143000" y="3048000"/>
              <a:ext cx="76200" cy="76200"/>
            </a:xfrm>
            <a:prstGeom prst="ellipse">
              <a:avLst/>
            </a:prstGeom>
            <a:noFill/>
            <a:ln w="1905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n>
                  <a:solidFill>
                    <a:srgbClr val="000000"/>
                  </a:solidFill>
                </a:ln>
              </a:endParaRPr>
            </a:p>
          </p:txBody>
        </p:sp>
        <p:sp>
          <p:nvSpPr>
            <p:cNvPr id="1339" name="椭圆 1338"/>
            <p:cNvSpPr/>
            <p:nvPr/>
          </p:nvSpPr>
          <p:spPr bwMode="auto">
            <a:xfrm>
              <a:off x="876300" y="3048000"/>
              <a:ext cx="76200" cy="76200"/>
            </a:xfrm>
            <a:prstGeom prst="ellipse">
              <a:avLst/>
            </a:prstGeom>
            <a:noFill/>
            <a:ln w="1905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n>
                  <a:solidFill>
                    <a:srgbClr val="000000"/>
                  </a:solidFill>
                </a:ln>
              </a:endParaRPr>
            </a:p>
          </p:txBody>
        </p:sp>
        <p:sp>
          <p:nvSpPr>
            <p:cNvPr id="1340" name="椭圆 1339"/>
            <p:cNvSpPr/>
            <p:nvPr/>
          </p:nvSpPr>
          <p:spPr bwMode="auto">
            <a:xfrm>
              <a:off x="1676400" y="3048000"/>
              <a:ext cx="76200" cy="76200"/>
            </a:xfrm>
            <a:prstGeom prst="ellipse">
              <a:avLst/>
            </a:prstGeom>
            <a:noFill/>
            <a:ln w="1905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n>
                  <a:solidFill>
                    <a:srgbClr val="000000"/>
                  </a:solidFill>
                </a:ln>
              </a:endParaRPr>
            </a:p>
          </p:txBody>
        </p:sp>
        <p:sp>
          <p:nvSpPr>
            <p:cNvPr id="1341" name="椭圆 1340"/>
            <p:cNvSpPr/>
            <p:nvPr/>
          </p:nvSpPr>
          <p:spPr bwMode="auto">
            <a:xfrm>
              <a:off x="1409700" y="3048000"/>
              <a:ext cx="76200" cy="76200"/>
            </a:xfrm>
            <a:prstGeom prst="ellipse">
              <a:avLst/>
            </a:prstGeom>
            <a:noFill/>
            <a:ln w="1905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n>
                  <a:solidFill>
                    <a:srgbClr val="000000"/>
                  </a:solidFill>
                </a:ln>
              </a:endParaRPr>
            </a:p>
          </p:txBody>
        </p:sp>
        <p:sp>
          <p:nvSpPr>
            <p:cNvPr id="1342" name="椭圆 1341"/>
            <p:cNvSpPr/>
            <p:nvPr/>
          </p:nvSpPr>
          <p:spPr bwMode="auto">
            <a:xfrm>
              <a:off x="2324100" y="3048000"/>
              <a:ext cx="76200" cy="76200"/>
            </a:xfrm>
            <a:prstGeom prst="ellipse">
              <a:avLst/>
            </a:prstGeom>
            <a:noFill/>
            <a:ln w="1905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n>
                  <a:solidFill>
                    <a:srgbClr val="000000"/>
                  </a:solidFill>
                </a:ln>
              </a:endParaRPr>
            </a:p>
          </p:txBody>
        </p:sp>
        <p:sp>
          <p:nvSpPr>
            <p:cNvPr id="1343" name="椭圆 1342"/>
            <p:cNvSpPr/>
            <p:nvPr/>
          </p:nvSpPr>
          <p:spPr bwMode="auto">
            <a:xfrm>
              <a:off x="2057400" y="3048000"/>
              <a:ext cx="76200" cy="76200"/>
            </a:xfrm>
            <a:prstGeom prst="ellipse">
              <a:avLst/>
            </a:prstGeom>
            <a:noFill/>
            <a:ln w="1905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n>
                  <a:solidFill>
                    <a:srgbClr val="000000"/>
                  </a:solidFill>
                </a:ln>
              </a:endParaRPr>
            </a:p>
          </p:txBody>
        </p:sp>
        <p:cxnSp>
          <p:nvCxnSpPr>
            <p:cNvPr id="1344" name="直接连接符 1343"/>
            <p:cNvCxnSpPr/>
            <p:nvPr/>
          </p:nvCxnSpPr>
          <p:spPr bwMode="auto">
            <a:xfrm rot="16200000" flipV="1">
              <a:off x="247650" y="3562350"/>
              <a:ext cx="114300" cy="0"/>
            </a:xfrm>
            <a:prstGeom prst="line">
              <a:avLst/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5" name="直接连接符 1344"/>
            <p:cNvCxnSpPr/>
            <p:nvPr/>
          </p:nvCxnSpPr>
          <p:spPr bwMode="auto">
            <a:xfrm rot="16200000" flipV="1">
              <a:off x="514350" y="3562350"/>
              <a:ext cx="114300" cy="0"/>
            </a:xfrm>
            <a:prstGeom prst="line">
              <a:avLst/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6" name="直接连接符 1345"/>
            <p:cNvCxnSpPr/>
            <p:nvPr/>
          </p:nvCxnSpPr>
          <p:spPr bwMode="auto">
            <a:xfrm rot="16200000" flipV="1">
              <a:off x="704850" y="3676650"/>
              <a:ext cx="114300" cy="0"/>
            </a:xfrm>
            <a:prstGeom prst="line">
              <a:avLst/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7" name="直接连接符 1346"/>
            <p:cNvCxnSpPr/>
            <p:nvPr/>
          </p:nvCxnSpPr>
          <p:spPr bwMode="auto">
            <a:xfrm rot="16200000" flipV="1">
              <a:off x="857250" y="3562350"/>
              <a:ext cx="114300" cy="0"/>
            </a:xfrm>
            <a:prstGeom prst="line">
              <a:avLst/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8" name="直接连接符 1347"/>
            <p:cNvCxnSpPr/>
            <p:nvPr/>
          </p:nvCxnSpPr>
          <p:spPr bwMode="auto">
            <a:xfrm rot="16200000" flipV="1">
              <a:off x="1123950" y="3562350"/>
              <a:ext cx="114300" cy="0"/>
            </a:xfrm>
            <a:prstGeom prst="line">
              <a:avLst/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9" name="直接连接符 1348"/>
            <p:cNvCxnSpPr/>
            <p:nvPr/>
          </p:nvCxnSpPr>
          <p:spPr bwMode="auto">
            <a:xfrm rot="16200000" flipV="1">
              <a:off x="1390650" y="3562350"/>
              <a:ext cx="114300" cy="0"/>
            </a:xfrm>
            <a:prstGeom prst="line">
              <a:avLst/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0" name="直接连接符 1349"/>
            <p:cNvCxnSpPr/>
            <p:nvPr/>
          </p:nvCxnSpPr>
          <p:spPr bwMode="auto">
            <a:xfrm rot="16200000" flipV="1">
              <a:off x="1657350" y="3562350"/>
              <a:ext cx="114300" cy="0"/>
            </a:xfrm>
            <a:prstGeom prst="line">
              <a:avLst/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1" name="直接连接符 1350"/>
            <p:cNvCxnSpPr/>
            <p:nvPr/>
          </p:nvCxnSpPr>
          <p:spPr bwMode="auto">
            <a:xfrm rot="16200000" flipV="1">
              <a:off x="1847850" y="3676650"/>
              <a:ext cx="114300" cy="0"/>
            </a:xfrm>
            <a:prstGeom prst="line">
              <a:avLst/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2" name="直接连接符 1351"/>
            <p:cNvCxnSpPr/>
            <p:nvPr/>
          </p:nvCxnSpPr>
          <p:spPr bwMode="auto">
            <a:xfrm rot="16200000" flipV="1">
              <a:off x="2038350" y="3562350"/>
              <a:ext cx="114300" cy="0"/>
            </a:xfrm>
            <a:prstGeom prst="line">
              <a:avLst/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3" name="直接连接符 1352"/>
            <p:cNvCxnSpPr/>
            <p:nvPr/>
          </p:nvCxnSpPr>
          <p:spPr bwMode="auto">
            <a:xfrm rot="16200000" flipV="1">
              <a:off x="2305050" y="3562350"/>
              <a:ext cx="114300" cy="0"/>
            </a:xfrm>
            <a:prstGeom prst="line">
              <a:avLst/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4" name="直接连接符 1353"/>
            <p:cNvCxnSpPr/>
            <p:nvPr/>
          </p:nvCxnSpPr>
          <p:spPr bwMode="auto">
            <a:xfrm flipV="1">
              <a:off x="304800" y="3619500"/>
              <a:ext cx="2057400" cy="0"/>
            </a:xfrm>
            <a:prstGeom prst="line">
              <a:avLst/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5" name="椭圆 1354"/>
            <p:cNvSpPr>
              <a:spLocks noChangeArrowheads="1"/>
            </p:cNvSpPr>
            <p:nvPr/>
          </p:nvSpPr>
          <p:spPr bwMode="auto">
            <a:xfrm flipV="1">
              <a:off x="723900" y="3733800"/>
              <a:ext cx="76200" cy="76200"/>
            </a:xfrm>
            <a:prstGeom prst="ellipse">
              <a:avLst/>
            </a:prstGeom>
            <a:noFill/>
            <a:ln w="19050" algn="ctr">
              <a:solidFill>
                <a:srgbClr val="008000"/>
              </a:solidFill>
              <a:round/>
              <a:headEnd/>
              <a:tailEnd/>
            </a:ln>
          </p:spPr>
          <p:txBody>
            <a:bodyPr rot="10800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n>
                  <a:solidFill>
                    <a:srgbClr val="000000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56" name="椭圆 1355"/>
            <p:cNvSpPr>
              <a:spLocks noChangeArrowheads="1"/>
            </p:cNvSpPr>
            <p:nvPr/>
          </p:nvSpPr>
          <p:spPr bwMode="auto">
            <a:xfrm flipV="1">
              <a:off x="1866900" y="3733800"/>
              <a:ext cx="76200" cy="76200"/>
            </a:xfrm>
            <a:prstGeom prst="ellipse">
              <a:avLst/>
            </a:prstGeom>
            <a:noFill/>
            <a:ln w="19050" algn="ctr">
              <a:solidFill>
                <a:srgbClr val="008000"/>
              </a:solidFill>
              <a:round/>
              <a:headEnd/>
              <a:tailEnd/>
            </a:ln>
          </p:spPr>
          <p:txBody>
            <a:bodyPr rot="10800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n>
                  <a:solidFill>
                    <a:srgbClr val="000000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57" name="椭圆 1356"/>
            <p:cNvSpPr>
              <a:spLocks noChangeArrowheads="1"/>
            </p:cNvSpPr>
            <p:nvPr/>
          </p:nvSpPr>
          <p:spPr bwMode="auto">
            <a:xfrm flipV="1">
              <a:off x="552450" y="3600450"/>
              <a:ext cx="38100" cy="38100"/>
            </a:xfrm>
            <a:prstGeom prst="ellipse">
              <a:avLst/>
            </a:prstGeom>
            <a:solidFill>
              <a:srgbClr val="008000"/>
            </a:solidFill>
            <a:ln w="19050" algn="ctr">
              <a:solidFill>
                <a:srgbClr val="008000"/>
              </a:solidFill>
              <a:round/>
              <a:headEnd/>
              <a:tailEnd/>
            </a:ln>
          </p:spPr>
          <p:txBody>
            <a:bodyPr rot="10800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58" name="椭圆 1357"/>
            <p:cNvSpPr>
              <a:spLocks noChangeArrowheads="1"/>
            </p:cNvSpPr>
            <p:nvPr/>
          </p:nvSpPr>
          <p:spPr bwMode="auto">
            <a:xfrm flipV="1">
              <a:off x="742950" y="3600450"/>
              <a:ext cx="38100" cy="38100"/>
            </a:xfrm>
            <a:prstGeom prst="ellipse">
              <a:avLst/>
            </a:prstGeom>
            <a:solidFill>
              <a:srgbClr val="008000"/>
            </a:solidFill>
            <a:ln w="19050" algn="ctr">
              <a:solidFill>
                <a:srgbClr val="008000"/>
              </a:solidFill>
              <a:round/>
              <a:headEnd/>
              <a:tailEnd/>
            </a:ln>
          </p:spPr>
          <p:txBody>
            <a:bodyPr rot="10800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59" name="椭圆 1358"/>
            <p:cNvSpPr>
              <a:spLocks noChangeArrowheads="1"/>
            </p:cNvSpPr>
            <p:nvPr/>
          </p:nvSpPr>
          <p:spPr bwMode="auto">
            <a:xfrm flipV="1">
              <a:off x="895350" y="3600450"/>
              <a:ext cx="38100" cy="38100"/>
            </a:xfrm>
            <a:prstGeom prst="ellipse">
              <a:avLst/>
            </a:prstGeom>
            <a:solidFill>
              <a:srgbClr val="008000"/>
            </a:solidFill>
            <a:ln w="19050" algn="ctr">
              <a:solidFill>
                <a:srgbClr val="008000"/>
              </a:solidFill>
              <a:round/>
              <a:headEnd/>
              <a:tailEnd/>
            </a:ln>
          </p:spPr>
          <p:txBody>
            <a:bodyPr rot="10800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60" name="椭圆 1359"/>
            <p:cNvSpPr>
              <a:spLocks noChangeArrowheads="1"/>
            </p:cNvSpPr>
            <p:nvPr/>
          </p:nvSpPr>
          <p:spPr bwMode="auto">
            <a:xfrm flipV="1">
              <a:off x="1165225" y="3600450"/>
              <a:ext cx="38100" cy="38100"/>
            </a:xfrm>
            <a:prstGeom prst="ellipse">
              <a:avLst/>
            </a:prstGeom>
            <a:solidFill>
              <a:srgbClr val="008000"/>
            </a:solidFill>
            <a:ln w="19050" algn="ctr">
              <a:solidFill>
                <a:srgbClr val="008000"/>
              </a:solidFill>
              <a:round/>
              <a:headEnd/>
              <a:tailEnd/>
            </a:ln>
          </p:spPr>
          <p:txBody>
            <a:bodyPr rot="10800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61" name="椭圆 1360"/>
            <p:cNvSpPr>
              <a:spLocks noChangeArrowheads="1"/>
            </p:cNvSpPr>
            <p:nvPr/>
          </p:nvSpPr>
          <p:spPr bwMode="auto">
            <a:xfrm flipV="1">
              <a:off x="1428750" y="3600450"/>
              <a:ext cx="38100" cy="38100"/>
            </a:xfrm>
            <a:prstGeom prst="ellipse">
              <a:avLst/>
            </a:prstGeom>
            <a:solidFill>
              <a:srgbClr val="008000"/>
            </a:solidFill>
            <a:ln w="19050" algn="ctr">
              <a:solidFill>
                <a:srgbClr val="008000"/>
              </a:solidFill>
              <a:round/>
              <a:headEnd/>
              <a:tailEnd/>
            </a:ln>
          </p:spPr>
          <p:txBody>
            <a:bodyPr rot="10800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62" name="椭圆 1361"/>
            <p:cNvSpPr>
              <a:spLocks noChangeArrowheads="1"/>
            </p:cNvSpPr>
            <p:nvPr/>
          </p:nvSpPr>
          <p:spPr bwMode="auto">
            <a:xfrm flipV="1">
              <a:off x="1695450" y="3600450"/>
              <a:ext cx="38100" cy="38100"/>
            </a:xfrm>
            <a:prstGeom prst="ellipse">
              <a:avLst/>
            </a:prstGeom>
            <a:solidFill>
              <a:srgbClr val="008000"/>
            </a:solidFill>
            <a:ln w="19050" algn="ctr">
              <a:solidFill>
                <a:srgbClr val="008000"/>
              </a:solidFill>
              <a:round/>
              <a:headEnd/>
              <a:tailEnd/>
            </a:ln>
          </p:spPr>
          <p:txBody>
            <a:bodyPr rot="10800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63" name="椭圆 1362"/>
            <p:cNvSpPr>
              <a:spLocks noChangeArrowheads="1"/>
            </p:cNvSpPr>
            <p:nvPr/>
          </p:nvSpPr>
          <p:spPr bwMode="auto">
            <a:xfrm flipV="1">
              <a:off x="1889125" y="3600450"/>
              <a:ext cx="38100" cy="38100"/>
            </a:xfrm>
            <a:prstGeom prst="ellipse">
              <a:avLst/>
            </a:prstGeom>
            <a:solidFill>
              <a:srgbClr val="008000"/>
            </a:solidFill>
            <a:ln w="19050" algn="ctr">
              <a:solidFill>
                <a:srgbClr val="008000"/>
              </a:solidFill>
              <a:round/>
              <a:headEnd/>
              <a:tailEnd/>
            </a:ln>
          </p:spPr>
          <p:txBody>
            <a:bodyPr rot="10800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64" name="椭圆 1363"/>
            <p:cNvSpPr>
              <a:spLocks noChangeArrowheads="1"/>
            </p:cNvSpPr>
            <p:nvPr/>
          </p:nvSpPr>
          <p:spPr bwMode="auto">
            <a:xfrm flipV="1">
              <a:off x="2079625" y="3600450"/>
              <a:ext cx="38100" cy="38100"/>
            </a:xfrm>
            <a:prstGeom prst="ellipse">
              <a:avLst/>
            </a:prstGeom>
            <a:solidFill>
              <a:srgbClr val="008000"/>
            </a:solidFill>
            <a:ln w="19050" algn="ctr">
              <a:solidFill>
                <a:srgbClr val="008000"/>
              </a:solidFill>
              <a:round/>
              <a:headEnd/>
              <a:tailEnd/>
            </a:ln>
          </p:spPr>
          <p:txBody>
            <a:bodyPr rot="10800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cxnSp>
          <p:nvCxnSpPr>
            <p:cNvPr id="1365" name="直接连接符 1364"/>
            <p:cNvCxnSpPr/>
            <p:nvPr/>
          </p:nvCxnSpPr>
          <p:spPr bwMode="auto">
            <a:xfrm rot="5400000" flipH="1" flipV="1">
              <a:off x="514350" y="3448050"/>
              <a:ext cx="114300" cy="0"/>
            </a:xfrm>
            <a:prstGeom prst="line">
              <a:avLst/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6" name="直接连接符 1365"/>
            <p:cNvCxnSpPr/>
            <p:nvPr/>
          </p:nvCxnSpPr>
          <p:spPr bwMode="auto">
            <a:xfrm>
              <a:off x="495300" y="3238500"/>
              <a:ext cx="152400" cy="0"/>
            </a:xfrm>
            <a:prstGeom prst="line">
              <a:avLst/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7" name="直接连接符 1366"/>
            <p:cNvCxnSpPr/>
            <p:nvPr/>
          </p:nvCxnSpPr>
          <p:spPr bwMode="auto">
            <a:xfrm rot="5400000">
              <a:off x="533400" y="3276600"/>
              <a:ext cx="152400" cy="76200"/>
            </a:xfrm>
            <a:prstGeom prst="line">
              <a:avLst/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8" name="直接连接符 1367"/>
            <p:cNvCxnSpPr/>
            <p:nvPr/>
          </p:nvCxnSpPr>
          <p:spPr bwMode="auto">
            <a:xfrm rot="16200000" flipV="1">
              <a:off x="457200" y="3276600"/>
              <a:ext cx="152400" cy="76200"/>
            </a:xfrm>
            <a:prstGeom prst="line">
              <a:avLst/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9" name="直接连接符 1368"/>
            <p:cNvCxnSpPr/>
            <p:nvPr/>
          </p:nvCxnSpPr>
          <p:spPr bwMode="auto">
            <a:xfrm>
              <a:off x="495300" y="3390900"/>
              <a:ext cx="152400" cy="0"/>
            </a:xfrm>
            <a:prstGeom prst="line">
              <a:avLst/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0" name="直接连接符 1369"/>
            <p:cNvCxnSpPr/>
            <p:nvPr/>
          </p:nvCxnSpPr>
          <p:spPr bwMode="auto">
            <a:xfrm rot="5400000" flipH="1" flipV="1">
              <a:off x="514350" y="3181350"/>
              <a:ext cx="114300" cy="0"/>
            </a:xfrm>
            <a:prstGeom prst="line">
              <a:avLst/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1" name="直接箭头连接符 1370"/>
            <p:cNvCxnSpPr/>
            <p:nvPr/>
          </p:nvCxnSpPr>
          <p:spPr bwMode="auto">
            <a:xfrm flipV="1">
              <a:off x="658813" y="3254375"/>
              <a:ext cx="76200" cy="38100"/>
            </a:xfrm>
            <a:prstGeom prst="straightConnector1">
              <a:avLst/>
            </a:prstGeom>
            <a:ln w="19050">
              <a:solidFill>
                <a:srgbClr val="008000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2" name="直接箭头连接符 1371"/>
            <p:cNvCxnSpPr/>
            <p:nvPr/>
          </p:nvCxnSpPr>
          <p:spPr bwMode="auto">
            <a:xfrm flipV="1">
              <a:off x="636588" y="3314700"/>
              <a:ext cx="77787" cy="38100"/>
            </a:xfrm>
            <a:prstGeom prst="straightConnector1">
              <a:avLst/>
            </a:prstGeom>
            <a:ln w="19050">
              <a:solidFill>
                <a:srgbClr val="008000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3" name="直接连接符 1372"/>
            <p:cNvCxnSpPr/>
            <p:nvPr/>
          </p:nvCxnSpPr>
          <p:spPr bwMode="auto">
            <a:xfrm rot="5400000" flipH="1" flipV="1">
              <a:off x="857250" y="3448050"/>
              <a:ext cx="114300" cy="0"/>
            </a:xfrm>
            <a:prstGeom prst="line">
              <a:avLst/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4" name="直接连接符 1373"/>
            <p:cNvCxnSpPr/>
            <p:nvPr/>
          </p:nvCxnSpPr>
          <p:spPr bwMode="auto">
            <a:xfrm>
              <a:off x="838200" y="3238500"/>
              <a:ext cx="152400" cy="0"/>
            </a:xfrm>
            <a:prstGeom prst="line">
              <a:avLst/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5" name="直接连接符 1374"/>
            <p:cNvCxnSpPr/>
            <p:nvPr/>
          </p:nvCxnSpPr>
          <p:spPr bwMode="auto">
            <a:xfrm rot="5400000">
              <a:off x="876300" y="3276600"/>
              <a:ext cx="152400" cy="76200"/>
            </a:xfrm>
            <a:prstGeom prst="line">
              <a:avLst/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6" name="直接连接符 1375"/>
            <p:cNvCxnSpPr/>
            <p:nvPr/>
          </p:nvCxnSpPr>
          <p:spPr bwMode="auto">
            <a:xfrm rot="16200000" flipV="1">
              <a:off x="800100" y="3276600"/>
              <a:ext cx="152400" cy="76200"/>
            </a:xfrm>
            <a:prstGeom prst="line">
              <a:avLst/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7" name="直接连接符 1376"/>
            <p:cNvCxnSpPr/>
            <p:nvPr/>
          </p:nvCxnSpPr>
          <p:spPr bwMode="auto">
            <a:xfrm>
              <a:off x="838200" y="3390900"/>
              <a:ext cx="152400" cy="0"/>
            </a:xfrm>
            <a:prstGeom prst="line">
              <a:avLst/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8" name="直接连接符 1377"/>
            <p:cNvCxnSpPr/>
            <p:nvPr/>
          </p:nvCxnSpPr>
          <p:spPr bwMode="auto">
            <a:xfrm rot="5400000" flipH="1" flipV="1">
              <a:off x="857250" y="3181350"/>
              <a:ext cx="114300" cy="0"/>
            </a:xfrm>
            <a:prstGeom prst="line">
              <a:avLst/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9" name="直接箭头连接符 1378"/>
            <p:cNvCxnSpPr/>
            <p:nvPr/>
          </p:nvCxnSpPr>
          <p:spPr bwMode="auto">
            <a:xfrm flipV="1">
              <a:off x="1001713" y="3254375"/>
              <a:ext cx="76200" cy="38100"/>
            </a:xfrm>
            <a:prstGeom prst="straightConnector1">
              <a:avLst/>
            </a:prstGeom>
            <a:ln w="19050">
              <a:solidFill>
                <a:srgbClr val="008000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0" name="直接箭头连接符 1379"/>
            <p:cNvCxnSpPr/>
            <p:nvPr/>
          </p:nvCxnSpPr>
          <p:spPr bwMode="auto">
            <a:xfrm flipV="1">
              <a:off x="979488" y="3314700"/>
              <a:ext cx="77787" cy="38100"/>
            </a:xfrm>
            <a:prstGeom prst="straightConnector1">
              <a:avLst/>
            </a:prstGeom>
            <a:ln w="19050">
              <a:solidFill>
                <a:srgbClr val="008000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1" name="直接连接符 1380"/>
            <p:cNvCxnSpPr/>
            <p:nvPr/>
          </p:nvCxnSpPr>
          <p:spPr bwMode="auto">
            <a:xfrm rot="5400000" flipH="1" flipV="1">
              <a:off x="1123950" y="3448050"/>
              <a:ext cx="114300" cy="0"/>
            </a:xfrm>
            <a:prstGeom prst="line">
              <a:avLst/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2" name="直接连接符 1381"/>
            <p:cNvCxnSpPr/>
            <p:nvPr/>
          </p:nvCxnSpPr>
          <p:spPr bwMode="auto">
            <a:xfrm>
              <a:off x="1104900" y="3238500"/>
              <a:ext cx="152400" cy="0"/>
            </a:xfrm>
            <a:prstGeom prst="line">
              <a:avLst/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3" name="直接连接符 1382"/>
            <p:cNvCxnSpPr/>
            <p:nvPr/>
          </p:nvCxnSpPr>
          <p:spPr bwMode="auto">
            <a:xfrm rot="5400000">
              <a:off x="1143000" y="3276600"/>
              <a:ext cx="152400" cy="76200"/>
            </a:xfrm>
            <a:prstGeom prst="line">
              <a:avLst/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4" name="直接连接符 1383"/>
            <p:cNvCxnSpPr/>
            <p:nvPr/>
          </p:nvCxnSpPr>
          <p:spPr bwMode="auto">
            <a:xfrm rot="16200000" flipV="1">
              <a:off x="1066800" y="3276600"/>
              <a:ext cx="152400" cy="76200"/>
            </a:xfrm>
            <a:prstGeom prst="line">
              <a:avLst/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5" name="直接连接符 1384"/>
            <p:cNvCxnSpPr/>
            <p:nvPr/>
          </p:nvCxnSpPr>
          <p:spPr bwMode="auto">
            <a:xfrm>
              <a:off x="1104900" y="3390900"/>
              <a:ext cx="152400" cy="0"/>
            </a:xfrm>
            <a:prstGeom prst="line">
              <a:avLst/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6" name="直接连接符 1385"/>
            <p:cNvCxnSpPr/>
            <p:nvPr/>
          </p:nvCxnSpPr>
          <p:spPr bwMode="auto">
            <a:xfrm rot="5400000" flipH="1" flipV="1">
              <a:off x="1123950" y="3181350"/>
              <a:ext cx="114300" cy="0"/>
            </a:xfrm>
            <a:prstGeom prst="line">
              <a:avLst/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7" name="直接箭头连接符 1386"/>
            <p:cNvCxnSpPr/>
            <p:nvPr/>
          </p:nvCxnSpPr>
          <p:spPr bwMode="auto">
            <a:xfrm flipV="1">
              <a:off x="1268413" y="3254375"/>
              <a:ext cx="76200" cy="38100"/>
            </a:xfrm>
            <a:prstGeom prst="straightConnector1">
              <a:avLst/>
            </a:prstGeom>
            <a:ln w="19050">
              <a:solidFill>
                <a:srgbClr val="008000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8" name="直接箭头连接符 1387"/>
            <p:cNvCxnSpPr/>
            <p:nvPr/>
          </p:nvCxnSpPr>
          <p:spPr bwMode="auto">
            <a:xfrm flipV="1">
              <a:off x="1246188" y="3314700"/>
              <a:ext cx="77787" cy="38100"/>
            </a:xfrm>
            <a:prstGeom prst="straightConnector1">
              <a:avLst/>
            </a:prstGeom>
            <a:ln w="19050">
              <a:solidFill>
                <a:srgbClr val="008000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9" name="直接连接符 1388"/>
            <p:cNvCxnSpPr/>
            <p:nvPr/>
          </p:nvCxnSpPr>
          <p:spPr bwMode="auto">
            <a:xfrm rot="5400000" flipH="1" flipV="1">
              <a:off x="1390650" y="3448050"/>
              <a:ext cx="114300" cy="0"/>
            </a:xfrm>
            <a:prstGeom prst="line">
              <a:avLst/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0" name="直接连接符 1389"/>
            <p:cNvCxnSpPr/>
            <p:nvPr/>
          </p:nvCxnSpPr>
          <p:spPr bwMode="auto">
            <a:xfrm>
              <a:off x="1371600" y="3238500"/>
              <a:ext cx="152400" cy="0"/>
            </a:xfrm>
            <a:prstGeom prst="line">
              <a:avLst/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1" name="直接连接符 1390"/>
            <p:cNvCxnSpPr/>
            <p:nvPr/>
          </p:nvCxnSpPr>
          <p:spPr bwMode="auto">
            <a:xfrm rot="5400000">
              <a:off x="1409700" y="3276600"/>
              <a:ext cx="152400" cy="76200"/>
            </a:xfrm>
            <a:prstGeom prst="line">
              <a:avLst/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2" name="直接连接符 1391"/>
            <p:cNvCxnSpPr/>
            <p:nvPr/>
          </p:nvCxnSpPr>
          <p:spPr bwMode="auto">
            <a:xfrm rot="16200000" flipV="1">
              <a:off x="1333500" y="3276600"/>
              <a:ext cx="152400" cy="76200"/>
            </a:xfrm>
            <a:prstGeom prst="line">
              <a:avLst/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3" name="直接连接符 1392"/>
            <p:cNvCxnSpPr/>
            <p:nvPr/>
          </p:nvCxnSpPr>
          <p:spPr bwMode="auto">
            <a:xfrm>
              <a:off x="1371600" y="3390900"/>
              <a:ext cx="152400" cy="0"/>
            </a:xfrm>
            <a:prstGeom prst="line">
              <a:avLst/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4" name="直接连接符 1393"/>
            <p:cNvCxnSpPr/>
            <p:nvPr/>
          </p:nvCxnSpPr>
          <p:spPr bwMode="auto">
            <a:xfrm rot="5400000" flipH="1" flipV="1">
              <a:off x="1390650" y="3181350"/>
              <a:ext cx="114300" cy="0"/>
            </a:xfrm>
            <a:prstGeom prst="line">
              <a:avLst/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5" name="直接箭头连接符 1394"/>
            <p:cNvCxnSpPr/>
            <p:nvPr/>
          </p:nvCxnSpPr>
          <p:spPr bwMode="auto">
            <a:xfrm flipV="1">
              <a:off x="1535113" y="3254375"/>
              <a:ext cx="76200" cy="38100"/>
            </a:xfrm>
            <a:prstGeom prst="straightConnector1">
              <a:avLst/>
            </a:prstGeom>
            <a:ln w="19050">
              <a:solidFill>
                <a:srgbClr val="008000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6" name="直接箭头连接符 1395"/>
            <p:cNvCxnSpPr/>
            <p:nvPr/>
          </p:nvCxnSpPr>
          <p:spPr bwMode="auto">
            <a:xfrm flipV="1">
              <a:off x="1512888" y="3314700"/>
              <a:ext cx="77787" cy="38100"/>
            </a:xfrm>
            <a:prstGeom prst="straightConnector1">
              <a:avLst/>
            </a:prstGeom>
            <a:ln w="19050">
              <a:solidFill>
                <a:srgbClr val="008000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7" name="直接连接符 1396"/>
            <p:cNvCxnSpPr/>
            <p:nvPr/>
          </p:nvCxnSpPr>
          <p:spPr bwMode="auto">
            <a:xfrm rot="5400000" flipH="1" flipV="1">
              <a:off x="1657350" y="3448050"/>
              <a:ext cx="114300" cy="0"/>
            </a:xfrm>
            <a:prstGeom prst="line">
              <a:avLst/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8" name="直接连接符 1397"/>
            <p:cNvCxnSpPr/>
            <p:nvPr/>
          </p:nvCxnSpPr>
          <p:spPr bwMode="auto">
            <a:xfrm>
              <a:off x="1638300" y="3238500"/>
              <a:ext cx="152400" cy="0"/>
            </a:xfrm>
            <a:prstGeom prst="line">
              <a:avLst/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9" name="直接连接符 1398"/>
            <p:cNvCxnSpPr/>
            <p:nvPr/>
          </p:nvCxnSpPr>
          <p:spPr bwMode="auto">
            <a:xfrm rot="5400000">
              <a:off x="1676400" y="3276600"/>
              <a:ext cx="152400" cy="76200"/>
            </a:xfrm>
            <a:prstGeom prst="line">
              <a:avLst/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0" name="直接连接符 1399"/>
            <p:cNvCxnSpPr/>
            <p:nvPr/>
          </p:nvCxnSpPr>
          <p:spPr bwMode="auto">
            <a:xfrm rot="16200000" flipV="1">
              <a:off x="1600200" y="3276600"/>
              <a:ext cx="152400" cy="76200"/>
            </a:xfrm>
            <a:prstGeom prst="line">
              <a:avLst/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1" name="直接连接符 1400"/>
            <p:cNvCxnSpPr/>
            <p:nvPr/>
          </p:nvCxnSpPr>
          <p:spPr bwMode="auto">
            <a:xfrm>
              <a:off x="1638300" y="3390900"/>
              <a:ext cx="152400" cy="0"/>
            </a:xfrm>
            <a:prstGeom prst="line">
              <a:avLst/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2" name="直接连接符 1401"/>
            <p:cNvCxnSpPr/>
            <p:nvPr/>
          </p:nvCxnSpPr>
          <p:spPr bwMode="auto">
            <a:xfrm rot="5400000" flipH="1" flipV="1">
              <a:off x="1657350" y="3181350"/>
              <a:ext cx="114300" cy="0"/>
            </a:xfrm>
            <a:prstGeom prst="line">
              <a:avLst/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3" name="直接箭头连接符 1402"/>
            <p:cNvCxnSpPr/>
            <p:nvPr/>
          </p:nvCxnSpPr>
          <p:spPr bwMode="auto">
            <a:xfrm flipV="1">
              <a:off x="1801813" y="3254375"/>
              <a:ext cx="76200" cy="38100"/>
            </a:xfrm>
            <a:prstGeom prst="straightConnector1">
              <a:avLst/>
            </a:prstGeom>
            <a:ln w="19050">
              <a:solidFill>
                <a:srgbClr val="008000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4" name="直接箭头连接符 1403"/>
            <p:cNvCxnSpPr/>
            <p:nvPr/>
          </p:nvCxnSpPr>
          <p:spPr bwMode="auto">
            <a:xfrm flipV="1">
              <a:off x="1779588" y="3314700"/>
              <a:ext cx="77787" cy="38100"/>
            </a:xfrm>
            <a:prstGeom prst="straightConnector1">
              <a:avLst/>
            </a:prstGeom>
            <a:ln w="19050">
              <a:solidFill>
                <a:srgbClr val="008000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5" name="直接连接符 1404"/>
            <p:cNvCxnSpPr/>
            <p:nvPr/>
          </p:nvCxnSpPr>
          <p:spPr bwMode="auto">
            <a:xfrm rot="5400000" flipH="1" flipV="1">
              <a:off x="2038350" y="3448050"/>
              <a:ext cx="114300" cy="0"/>
            </a:xfrm>
            <a:prstGeom prst="line">
              <a:avLst/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6" name="直接连接符 1405"/>
            <p:cNvCxnSpPr/>
            <p:nvPr/>
          </p:nvCxnSpPr>
          <p:spPr bwMode="auto">
            <a:xfrm>
              <a:off x="2019300" y="3238500"/>
              <a:ext cx="152400" cy="0"/>
            </a:xfrm>
            <a:prstGeom prst="line">
              <a:avLst/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7" name="直接连接符 1406"/>
            <p:cNvCxnSpPr/>
            <p:nvPr/>
          </p:nvCxnSpPr>
          <p:spPr bwMode="auto">
            <a:xfrm rot="5400000">
              <a:off x="2057400" y="3276600"/>
              <a:ext cx="152400" cy="76200"/>
            </a:xfrm>
            <a:prstGeom prst="line">
              <a:avLst/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8" name="直接连接符 1407"/>
            <p:cNvCxnSpPr/>
            <p:nvPr/>
          </p:nvCxnSpPr>
          <p:spPr bwMode="auto">
            <a:xfrm rot="16200000" flipV="1">
              <a:off x="1981200" y="3276600"/>
              <a:ext cx="152400" cy="76200"/>
            </a:xfrm>
            <a:prstGeom prst="line">
              <a:avLst/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9" name="直接连接符 1408"/>
            <p:cNvCxnSpPr/>
            <p:nvPr/>
          </p:nvCxnSpPr>
          <p:spPr bwMode="auto">
            <a:xfrm>
              <a:off x="2019300" y="3390900"/>
              <a:ext cx="152400" cy="0"/>
            </a:xfrm>
            <a:prstGeom prst="line">
              <a:avLst/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0" name="直接连接符 1409"/>
            <p:cNvCxnSpPr/>
            <p:nvPr/>
          </p:nvCxnSpPr>
          <p:spPr bwMode="auto">
            <a:xfrm rot="5400000" flipH="1" flipV="1">
              <a:off x="2038350" y="3181350"/>
              <a:ext cx="114300" cy="0"/>
            </a:xfrm>
            <a:prstGeom prst="line">
              <a:avLst/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1" name="直接箭头连接符 1410"/>
            <p:cNvCxnSpPr/>
            <p:nvPr/>
          </p:nvCxnSpPr>
          <p:spPr bwMode="auto">
            <a:xfrm flipV="1">
              <a:off x="2182813" y="3254375"/>
              <a:ext cx="76200" cy="38100"/>
            </a:xfrm>
            <a:prstGeom prst="straightConnector1">
              <a:avLst/>
            </a:prstGeom>
            <a:ln w="19050">
              <a:solidFill>
                <a:srgbClr val="008000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2" name="直接箭头连接符 1411"/>
            <p:cNvCxnSpPr/>
            <p:nvPr/>
          </p:nvCxnSpPr>
          <p:spPr bwMode="auto">
            <a:xfrm flipV="1">
              <a:off x="2160588" y="3314700"/>
              <a:ext cx="77787" cy="38100"/>
            </a:xfrm>
            <a:prstGeom prst="straightConnector1">
              <a:avLst/>
            </a:prstGeom>
            <a:ln w="19050">
              <a:solidFill>
                <a:srgbClr val="008000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3" name="直接连接符 1412"/>
            <p:cNvCxnSpPr/>
            <p:nvPr/>
          </p:nvCxnSpPr>
          <p:spPr bwMode="auto">
            <a:xfrm rot="5400000" flipH="1" flipV="1">
              <a:off x="2305050" y="3448050"/>
              <a:ext cx="114300" cy="0"/>
            </a:xfrm>
            <a:prstGeom prst="line">
              <a:avLst/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4" name="直接连接符 1413"/>
            <p:cNvCxnSpPr/>
            <p:nvPr/>
          </p:nvCxnSpPr>
          <p:spPr bwMode="auto">
            <a:xfrm>
              <a:off x="2286000" y="3238500"/>
              <a:ext cx="152400" cy="0"/>
            </a:xfrm>
            <a:prstGeom prst="line">
              <a:avLst/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5" name="直接连接符 1414"/>
            <p:cNvCxnSpPr/>
            <p:nvPr/>
          </p:nvCxnSpPr>
          <p:spPr bwMode="auto">
            <a:xfrm rot="5400000">
              <a:off x="2324100" y="3276600"/>
              <a:ext cx="152400" cy="76200"/>
            </a:xfrm>
            <a:prstGeom prst="line">
              <a:avLst/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6" name="直接连接符 1415"/>
            <p:cNvCxnSpPr/>
            <p:nvPr/>
          </p:nvCxnSpPr>
          <p:spPr bwMode="auto">
            <a:xfrm rot="16200000" flipV="1">
              <a:off x="2247900" y="3276600"/>
              <a:ext cx="152400" cy="76200"/>
            </a:xfrm>
            <a:prstGeom prst="line">
              <a:avLst/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7" name="直接连接符 1416"/>
            <p:cNvCxnSpPr/>
            <p:nvPr/>
          </p:nvCxnSpPr>
          <p:spPr bwMode="auto">
            <a:xfrm>
              <a:off x="2286000" y="3390900"/>
              <a:ext cx="152400" cy="0"/>
            </a:xfrm>
            <a:prstGeom prst="line">
              <a:avLst/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8" name="直接连接符 1417"/>
            <p:cNvCxnSpPr/>
            <p:nvPr/>
          </p:nvCxnSpPr>
          <p:spPr bwMode="auto">
            <a:xfrm rot="5400000" flipH="1" flipV="1">
              <a:off x="2305050" y="3181350"/>
              <a:ext cx="114300" cy="0"/>
            </a:xfrm>
            <a:prstGeom prst="line">
              <a:avLst/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9" name="直接箭头连接符 1418"/>
            <p:cNvCxnSpPr/>
            <p:nvPr/>
          </p:nvCxnSpPr>
          <p:spPr bwMode="auto">
            <a:xfrm flipV="1">
              <a:off x="2449513" y="3254375"/>
              <a:ext cx="76200" cy="38100"/>
            </a:xfrm>
            <a:prstGeom prst="straightConnector1">
              <a:avLst/>
            </a:prstGeom>
            <a:ln w="19050">
              <a:solidFill>
                <a:srgbClr val="008000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0" name="直接箭头连接符 1419"/>
            <p:cNvCxnSpPr/>
            <p:nvPr/>
          </p:nvCxnSpPr>
          <p:spPr bwMode="auto">
            <a:xfrm flipV="1">
              <a:off x="2427288" y="3314700"/>
              <a:ext cx="77787" cy="38100"/>
            </a:xfrm>
            <a:prstGeom prst="straightConnector1">
              <a:avLst/>
            </a:prstGeom>
            <a:ln w="19050">
              <a:solidFill>
                <a:srgbClr val="008000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1" name="矩形 1420"/>
          <p:cNvSpPr/>
          <p:nvPr/>
        </p:nvSpPr>
        <p:spPr bwMode="auto">
          <a:xfrm>
            <a:off x="642910" y="714357"/>
            <a:ext cx="571504" cy="1300214"/>
          </a:xfrm>
          <a:prstGeom prst="rect">
            <a:avLst/>
          </a:prstGeom>
          <a:solidFill>
            <a:srgbClr val="FFFFCC"/>
          </a:solidFill>
          <a:ln w="285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</a:pP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锁存器</a:t>
            </a:r>
          </a:p>
        </p:txBody>
      </p:sp>
      <p:sp>
        <p:nvSpPr>
          <p:cNvPr id="1423" name="右箭头 1422"/>
          <p:cNvSpPr/>
          <p:nvPr/>
        </p:nvSpPr>
        <p:spPr bwMode="auto">
          <a:xfrm>
            <a:off x="1214414" y="1142984"/>
            <a:ext cx="214314" cy="357190"/>
          </a:xfrm>
          <a:prstGeom prst="rightArrow">
            <a:avLst/>
          </a:prstGeom>
          <a:solidFill>
            <a:srgbClr val="0070C0"/>
          </a:solidFill>
          <a:ln w="28575" cap="flat" cmpd="sng" algn="ctr">
            <a:noFill/>
            <a:prstDash val="solid"/>
            <a:round/>
            <a:headEnd type="none" w="med" len="med"/>
            <a:tailEnd type="triangle" w="med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424" name="右箭头 1423"/>
          <p:cNvSpPr/>
          <p:nvPr/>
        </p:nvSpPr>
        <p:spPr bwMode="auto">
          <a:xfrm>
            <a:off x="428596" y="1142984"/>
            <a:ext cx="214314" cy="357190"/>
          </a:xfrm>
          <a:prstGeom prst="rightArrow">
            <a:avLst/>
          </a:prstGeom>
          <a:solidFill>
            <a:srgbClr val="0070C0"/>
          </a:solidFill>
          <a:ln w="28575" cap="flat" cmpd="sng" algn="ctr">
            <a:noFill/>
            <a:prstDash val="solid"/>
            <a:round/>
            <a:headEnd type="none" w="med" len="med"/>
            <a:tailEnd type="triangle" w="med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cxnSp>
        <p:nvCxnSpPr>
          <p:cNvPr id="1426" name="直接箭头连接符 1425"/>
          <p:cNvCxnSpPr/>
          <p:nvPr/>
        </p:nvCxnSpPr>
        <p:spPr bwMode="auto">
          <a:xfrm>
            <a:off x="428596" y="1714488"/>
            <a:ext cx="214314" cy="1588"/>
          </a:xfrm>
          <a:prstGeom prst="straightConnector1">
            <a:avLst/>
          </a:prstGeom>
          <a:noFill/>
          <a:ln w="28575" cap="flat" cmpd="sng" algn="ctr">
            <a:solidFill>
              <a:srgbClr val="CC0099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27" name="矩形 1426"/>
          <p:cNvSpPr/>
          <p:nvPr/>
        </p:nvSpPr>
        <p:spPr bwMode="auto">
          <a:xfrm>
            <a:off x="642910" y="5214950"/>
            <a:ext cx="571504" cy="1300214"/>
          </a:xfrm>
          <a:prstGeom prst="rect">
            <a:avLst/>
          </a:prstGeom>
          <a:solidFill>
            <a:srgbClr val="FFFFCC"/>
          </a:solidFill>
          <a:ln w="285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</a:pP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锁存器</a:t>
            </a:r>
          </a:p>
        </p:txBody>
      </p:sp>
      <p:sp>
        <p:nvSpPr>
          <p:cNvPr id="1428" name="右箭头 1427"/>
          <p:cNvSpPr/>
          <p:nvPr/>
        </p:nvSpPr>
        <p:spPr bwMode="auto">
          <a:xfrm>
            <a:off x="1214414" y="5500702"/>
            <a:ext cx="214314" cy="357190"/>
          </a:xfrm>
          <a:prstGeom prst="rightArrow">
            <a:avLst/>
          </a:prstGeom>
          <a:solidFill>
            <a:srgbClr val="0070C0"/>
          </a:solidFill>
          <a:ln w="28575" cap="flat" cmpd="sng" algn="ctr">
            <a:noFill/>
            <a:prstDash val="solid"/>
            <a:round/>
            <a:headEnd type="none" w="med" len="med"/>
            <a:tailEnd type="triangle" w="med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429" name="右箭头 1428"/>
          <p:cNvSpPr/>
          <p:nvPr/>
        </p:nvSpPr>
        <p:spPr bwMode="auto">
          <a:xfrm>
            <a:off x="428596" y="5500702"/>
            <a:ext cx="214314" cy="357190"/>
          </a:xfrm>
          <a:prstGeom prst="rightArrow">
            <a:avLst/>
          </a:prstGeom>
          <a:solidFill>
            <a:srgbClr val="0070C0"/>
          </a:solidFill>
          <a:ln w="28575" cap="flat" cmpd="sng" algn="ctr">
            <a:noFill/>
            <a:prstDash val="solid"/>
            <a:round/>
            <a:headEnd type="none" w="med" len="med"/>
            <a:tailEnd type="triangle" w="med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cxnSp>
        <p:nvCxnSpPr>
          <p:cNvPr id="1430" name="直接箭头连接符 1429"/>
          <p:cNvCxnSpPr/>
          <p:nvPr/>
        </p:nvCxnSpPr>
        <p:spPr bwMode="auto">
          <a:xfrm>
            <a:off x="428596" y="6072206"/>
            <a:ext cx="214314" cy="1588"/>
          </a:xfrm>
          <a:prstGeom prst="straightConnector1">
            <a:avLst/>
          </a:prstGeom>
          <a:noFill/>
          <a:ln w="28575" cap="flat" cmpd="sng" algn="ctr">
            <a:solidFill>
              <a:srgbClr val="CC0099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31" name="TextBox 536"/>
          <p:cNvSpPr txBox="1">
            <a:spLocks noChangeArrowheads="1"/>
          </p:cNvSpPr>
          <p:nvPr/>
        </p:nvSpPr>
        <p:spPr bwMode="auto">
          <a:xfrm>
            <a:off x="6357950" y="4786322"/>
            <a:ext cx="1295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 smtClean="0">
                <a:solidFill>
                  <a:srgbClr val="0000FF"/>
                </a:solidFill>
                <a:cs typeface="Times New Roman" pitchFamily="18" charset="0"/>
              </a:rPr>
              <a:t>驱动器</a:t>
            </a:r>
            <a:endParaRPr lang="zh-CN" altLang="en-US" sz="2400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0B98D0-AA52-40E7-97AD-0758236A2D41}" type="slidenum">
              <a:rPr lang="zh-CN" altLang="en-US"/>
              <a:pPr/>
              <a:t>31</a:t>
            </a:fld>
            <a:endParaRPr lang="en-US" altLang="zh-CN"/>
          </a:p>
        </p:txBody>
      </p:sp>
      <p:sp>
        <p:nvSpPr>
          <p:cNvPr id="1195011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569325" cy="1366838"/>
          </a:xfrm>
          <a:noFill/>
          <a:ln/>
        </p:spPr>
        <p:txBody>
          <a:bodyPr anchor="t"/>
          <a:lstStyle/>
          <a:p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8.1.1  LED</a:t>
            </a:r>
            <a:r>
              <a:rPr lang="zh-CN" altLang="en-US" sz="2800" b="1">
                <a:solidFill>
                  <a:schemeClr val="bg2"/>
                </a:solidFill>
                <a:ea typeface="黑体" pitchFamily="2" charset="-122"/>
              </a:rPr>
              <a:t>接口</a:t>
            </a:r>
            <a:r>
              <a:rPr lang="zh-CN" altLang="en-US" sz="2800" b="1">
                <a:solidFill>
                  <a:srgbClr val="006600"/>
                </a:solidFill>
                <a:ea typeface="黑体" pitchFamily="2" charset="-122"/>
              </a:rPr>
              <a:t/>
            </a:r>
            <a:br>
              <a:rPr lang="zh-CN" altLang="en-US" sz="2800" b="1">
                <a:solidFill>
                  <a:srgbClr val="006600"/>
                </a:solidFill>
                <a:ea typeface="黑体" pitchFamily="2" charset="-122"/>
              </a:rPr>
            </a:br>
            <a:r>
              <a:rPr lang="zh-CN" altLang="en-US" sz="2800" b="1">
                <a:solidFill>
                  <a:srgbClr val="006600"/>
                </a:solidFill>
                <a:ea typeface="黑体" pitchFamily="2" charset="-122"/>
              </a:rPr>
              <a:t> </a:t>
            </a:r>
            <a:r>
              <a:rPr lang="zh-CN" altLang="en-US" sz="2800" b="1">
                <a:solidFill>
                  <a:srgbClr val="D60093"/>
                </a:solidFill>
                <a:ea typeface="黑体" pitchFamily="2" charset="-122"/>
              </a:rPr>
              <a:t>三、</a:t>
            </a:r>
            <a:r>
              <a:rPr lang="zh-CN" altLang="en-US" sz="2800" b="1">
                <a:solidFill>
                  <a:srgbClr val="CC0000"/>
                </a:solidFill>
                <a:ea typeface="黑体" pitchFamily="2" charset="-122"/>
              </a:rPr>
              <a:t>动态显示</a:t>
            </a:r>
            <a:r>
              <a:rPr lang="zh-CN" altLang="en-US" sz="2800" b="1">
                <a:solidFill>
                  <a:srgbClr val="D60093"/>
                </a:solidFill>
                <a:ea typeface="黑体" pitchFamily="2" charset="-122"/>
              </a:rPr>
              <a:t>的接口电路</a:t>
            </a:r>
            <a:br>
              <a:rPr lang="zh-CN" altLang="en-US" sz="2800" b="1">
                <a:solidFill>
                  <a:srgbClr val="D60093"/>
                </a:solidFill>
                <a:ea typeface="黑体" pitchFamily="2" charset="-122"/>
              </a:rPr>
            </a:br>
            <a:r>
              <a:rPr lang="zh-CN" altLang="en-US" sz="2800" b="1">
                <a:solidFill>
                  <a:srgbClr val="D60093"/>
                </a:solidFill>
                <a:ea typeface="黑体" pitchFamily="2" charset="-122"/>
              </a:rPr>
              <a:t>     </a:t>
            </a:r>
            <a:r>
              <a:rPr lang="en-US" altLang="zh-CN" sz="2800" b="1">
                <a:solidFill>
                  <a:srgbClr val="FF6600"/>
                </a:solidFill>
                <a:ea typeface="黑体" pitchFamily="2" charset="-122"/>
              </a:rPr>
              <a:t>2</a:t>
            </a:r>
            <a:r>
              <a:rPr lang="en-US" altLang="zh-CN" sz="2800" b="1">
                <a:solidFill>
                  <a:srgbClr val="FF6600"/>
                </a:solidFill>
                <a:latin typeface="宋体" pitchFamily="2" charset="-122"/>
              </a:rPr>
              <a:t>)</a:t>
            </a:r>
            <a:r>
              <a:rPr lang="en-US" altLang="zh-CN" sz="2800" b="1">
                <a:solidFill>
                  <a:srgbClr val="FF6600"/>
                </a:solidFill>
                <a:latin typeface="Times New Roman" pitchFamily="18" charset="0"/>
              </a:rPr>
              <a:t> </a:t>
            </a:r>
            <a:r>
              <a:rPr lang="zh-CN" altLang="en-US" sz="2800" b="1">
                <a:solidFill>
                  <a:srgbClr val="FF6600"/>
                </a:solidFill>
                <a:ea typeface="黑体" pitchFamily="2" charset="-122"/>
              </a:rPr>
              <a:t>用</a:t>
            </a:r>
            <a:r>
              <a:rPr lang="zh-CN" altLang="en-US" sz="2800" b="1">
                <a:solidFill>
                  <a:srgbClr val="FF0000"/>
                </a:solidFill>
                <a:ea typeface="黑体" pitchFamily="2" charset="-122"/>
              </a:rPr>
              <a:t>专用接口芯片</a:t>
            </a:r>
            <a:r>
              <a:rPr lang="zh-CN" altLang="en-US" sz="2800" b="1">
                <a:solidFill>
                  <a:srgbClr val="FF6600"/>
                </a:solidFill>
                <a:ea typeface="黑体" pitchFamily="2" charset="-122"/>
              </a:rPr>
              <a:t>：</a:t>
            </a:r>
            <a:r>
              <a:rPr lang="en-US" altLang="zh-CN" sz="2800" b="1">
                <a:solidFill>
                  <a:srgbClr val="CC0000"/>
                </a:solidFill>
                <a:ea typeface="黑体" pitchFamily="2" charset="-122"/>
              </a:rPr>
              <a:t>MM74C912/917</a:t>
            </a:r>
          </a:p>
        </p:txBody>
      </p:sp>
      <p:sp>
        <p:nvSpPr>
          <p:cNvPr id="119501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50825" y="1700213"/>
            <a:ext cx="8713788" cy="4968875"/>
          </a:xfrm>
          <a:noFill/>
          <a:ln/>
        </p:spPr>
        <p:txBody>
          <a:bodyPr/>
          <a:lstStyle/>
          <a:p>
            <a:pPr marL="355600" indent="-355600">
              <a:spcAft>
                <a:spcPct val="10000"/>
              </a:spcAft>
              <a:buFont typeface="Wingdings" pitchFamily="2" charset="2"/>
              <a:buNone/>
            </a:pPr>
            <a:r>
              <a:rPr lang="en-US" altLang="zh-CN" sz="2800" b="1">
                <a:latin typeface="Times New Roman" pitchFamily="18" charset="0"/>
              </a:rPr>
              <a:t>MM74C912/917</a:t>
            </a:r>
            <a:r>
              <a:rPr lang="zh-CN" altLang="en-US" sz="2800" b="1">
                <a:latin typeface="Times New Roman" pitchFamily="18" charset="0"/>
              </a:rPr>
              <a:t>：</a:t>
            </a:r>
            <a:r>
              <a:rPr lang="en-US" altLang="en-US" sz="2800" b="1">
                <a:solidFill>
                  <a:srgbClr val="0000FF"/>
                </a:solidFill>
                <a:latin typeface="Times New Roman" pitchFamily="18" charset="0"/>
              </a:rPr>
              <a:t>6位</a:t>
            </a:r>
            <a:r>
              <a:rPr lang="en-US" altLang="en-US" sz="2800" b="1">
                <a:latin typeface="Times New Roman" pitchFamily="18" charset="0"/>
              </a:rPr>
              <a:t>数字BCD/Hex显示</a:t>
            </a:r>
            <a:r>
              <a:rPr lang="en-US" altLang="en-US" sz="2800" b="1">
                <a:solidFill>
                  <a:srgbClr val="FF0000"/>
                </a:solidFill>
                <a:latin typeface="Times New Roman" pitchFamily="18" charset="0"/>
              </a:rPr>
              <a:t>控制</a:t>
            </a:r>
            <a:r>
              <a:rPr lang="en-US" altLang="en-US" sz="2800" b="1">
                <a:solidFill>
                  <a:srgbClr val="008000"/>
                </a:solidFill>
                <a:latin typeface="Times New Roman" pitchFamily="18" charset="0"/>
              </a:rPr>
              <a:t>驱动</a:t>
            </a:r>
            <a:r>
              <a:rPr lang="en-US" altLang="en-US" sz="2800" b="1">
                <a:latin typeface="Times New Roman" pitchFamily="18" charset="0"/>
              </a:rPr>
              <a:t>器</a:t>
            </a:r>
            <a:endParaRPr lang="zh-CN" altLang="en-US" sz="2800" b="1">
              <a:latin typeface="Times New Roman" pitchFamily="18" charset="0"/>
            </a:endParaRPr>
          </a:p>
          <a:p>
            <a:pPr marL="355600" indent="-355600">
              <a:spcAft>
                <a:spcPct val="10000"/>
              </a:spcAft>
            </a:pPr>
            <a:r>
              <a:rPr lang="zh-CN" altLang="en-US" sz="2800" b="1">
                <a:latin typeface="Times New Roman" pitchFamily="18" charset="0"/>
              </a:rPr>
              <a:t>由</a:t>
            </a:r>
            <a:r>
              <a:rPr lang="en-US" altLang="zh-CN" sz="2800" b="1">
                <a:latin typeface="Times New Roman" pitchFamily="18" charset="0"/>
              </a:rPr>
              <a:t>Fairchild Semiconductor</a:t>
            </a:r>
            <a:r>
              <a:rPr lang="zh-CN" altLang="en-US" sz="2800" b="1">
                <a:latin typeface="Times New Roman" pitchFamily="18" charset="0"/>
              </a:rPr>
              <a:t>公司生产。</a:t>
            </a:r>
          </a:p>
          <a:p>
            <a:pPr marL="355600" indent="-355600">
              <a:spcAft>
                <a:spcPct val="10000"/>
              </a:spcAft>
            </a:pPr>
            <a:r>
              <a:rPr lang="zh-CN" altLang="zh-CN" sz="2800" b="1">
                <a:latin typeface="Times New Roman" pitchFamily="18" charset="0"/>
              </a:rPr>
              <a:t>一个DM9368芯片</a:t>
            </a:r>
            <a:r>
              <a:rPr lang="zh-CN" altLang="en-US" sz="2800" b="1">
                <a:latin typeface="Times New Roman" pitchFamily="18" charset="0"/>
              </a:rPr>
              <a:t>只能</a:t>
            </a:r>
            <a:r>
              <a:rPr lang="zh-CN" altLang="zh-CN" sz="2800" b="1">
                <a:latin typeface="Times New Roman" pitchFamily="18" charset="0"/>
              </a:rPr>
              <a:t>驱动</a:t>
            </a:r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</a:rPr>
              <a:t>1</a:t>
            </a:r>
            <a:r>
              <a:rPr lang="zh-CN" altLang="zh-CN" sz="2800" b="1">
                <a:solidFill>
                  <a:srgbClr val="0000FF"/>
                </a:solidFill>
                <a:latin typeface="Times New Roman" pitchFamily="18" charset="0"/>
              </a:rPr>
              <a:t>个</a:t>
            </a:r>
            <a:r>
              <a:rPr lang="zh-CN" altLang="zh-CN" sz="2800" b="1">
                <a:solidFill>
                  <a:srgbClr val="CC0000"/>
                </a:solidFill>
                <a:latin typeface="Times New Roman" pitchFamily="18" charset="0"/>
              </a:rPr>
              <a:t>7段数码管</a:t>
            </a:r>
            <a:r>
              <a:rPr lang="zh-CN" altLang="en-US" sz="2800" b="1">
                <a:latin typeface="Times New Roman" pitchFamily="18" charset="0"/>
              </a:rPr>
              <a:t>；</a:t>
            </a:r>
            <a:br>
              <a:rPr lang="zh-CN" altLang="en-US" sz="2800" b="1">
                <a:latin typeface="Times New Roman" pitchFamily="18" charset="0"/>
              </a:rPr>
            </a:br>
            <a:r>
              <a:rPr lang="zh-CN" altLang="en-US" sz="2800" b="1">
                <a:latin typeface="Times New Roman" pitchFamily="18" charset="0"/>
              </a:rPr>
              <a:t>一个</a:t>
            </a:r>
            <a:r>
              <a:rPr lang="en-US" altLang="zh-CN" sz="2800" b="1">
                <a:latin typeface="Times New Roman" pitchFamily="18" charset="0"/>
              </a:rPr>
              <a:t>MM74C912/917</a:t>
            </a:r>
            <a:r>
              <a:rPr lang="zh-CN" altLang="en-US" sz="2800" b="1">
                <a:latin typeface="Times New Roman" pitchFamily="18" charset="0"/>
              </a:rPr>
              <a:t>芯片可控制驱动</a:t>
            </a:r>
            <a:r>
              <a:rPr lang="en-US" altLang="zh-CN" sz="2800" b="1">
                <a:solidFill>
                  <a:srgbClr val="0000FF"/>
                </a:solidFill>
                <a:latin typeface="Times New Roman" pitchFamily="18" charset="0"/>
              </a:rPr>
              <a:t>6</a:t>
            </a:r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</a:rPr>
              <a:t>个</a:t>
            </a:r>
            <a:r>
              <a:rPr lang="en-US" altLang="zh-CN" sz="2800" b="1">
                <a:solidFill>
                  <a:srgbClr val="CC0000"/>
                </a:solidFill>
                <a:latin typeface="Times New Roman" pitchFamily="18" charset="0"/>
              </a:rPr>
              <a:t>8</a:t>
            </a:r>
            <a:r>
              <a:rPr lang="zh-CN" altLang="en-US" sz="2800" b="1">
                <a:solidFill>
                  <a:srgbClr val="CC0000"/>
                </a:solidFill>
                <a:latin typeface="Times New Roman" pitchFamily="18" charset="0"/>
              </a:rPr>
              <a:t>段数码管</a:t>
            </a:r>
            <a:r>
              <a:rPr lang="zh-CN" altLang="en-US" sz="2800" b="1">
                <a:latin typeface="Times New Roman" pitchFamily="18" charset="0"/>
              </a:rPr>
              <a:t>。</a:t>
            </a:r>
            <a:endParaRPr lang="en-US" altLang="zh-CN" sz="2800" b="1">
              <a:latin typeface="Times New Roman" pitchFamily="18" charset="0"/>
            </a:endParaRPr>
          </a:p>
          <a:p>
            <a:pPr marL="355600" indent="-355600">
              <a:spcAft>
                <a:spcPct val="10000"/>
              </a:spcAft>
            </a:pPr>
            <a:r>
              <a:rPr lang="zh-CN" altLang="en-US" sz="2800" b="1">
                <a:latin typeface="Times New Roman" pitchFamily="18" charset="0"/>
              </a:rPr>
              <a:t>功能：芯片内部带有</a:t>
            </a:r>
            <a:r>
              <a:rPr lang="zh-CN" altLang="en-US" sz="2800" b="1">
                <a:solidFill>
                  <a:srgbClr val="CC0066"/>
                </a:solidFill>
                <a:latin typeface="Times New Roman" pitchFamily="18" charset="0"/>
              </a:rPr>
              <a:t>存储器</a:t>
            </a:r>
            <a:r>
              <a:rPr lang="zh-CN" altLang="en-US" sz="2800" b="1">
                <a:latin typeface="Times New Roman" pitchFamily="18" charset="0"/>
              </a:rPr>
              <a:t>，可驱动</a:t>
            </a:r>
            <a:r>
              <a:rPr lang="en-US" altLang="zh-CN" sz="2800" b="1">
                <a:latin typeface="Times New Roman" pitchFamily="18" charset="0"/>
              </a:rPr>
              <a:t>6</a:t>
            </a:r>
            <a:r>
              <a:rPr lang="zh-CN" altLang="en-US" sz="2800" b="1">
                <a:latin typeface="Times New Roman" pitchFamily="18" charset="0"/>
              </a:rPr>
              <a:t>个</a:t>
            </a:r>
            <a:r>
              <a:rPr lang="en-US" altLang="zh-CN" sz="2800" b="1">
                <a:latin typeface="Times New Roman" pitchFamily="18" charset="0"/>
              </a:rPr>
              <a:t>8</a:t>
            </a:r>
            <a:r>
              <a:rPr lang="zh-CN" altLang="en-US" sz="2800" b="1">
                <a:latin typeface="Times New Roman" pitchFamily="18" charset="0"/>
              </a:rPr>
              <a:t>段 </a:t>
            </a:r>
            <a:r>
              <a:rPr lang="en-US" altLang="zh-CN" sz="2800" b="1">
                <a:latin typeface="Times New Roman" pitchFamily="18" charset="0"/>
              </a:rPr>
              <a:t>LED</a:t>
            </a:r>
            <a:r>
              <a:rPr lang="zh-CN" altLang="en-US" sz="2800" b="1">
                <a:latin typeface="Times New Roman" pitchFamily="18" charset="0"/>
              </a:rPr>
              <a:t>显示。通过</a:t>
            </a:r>
            <a:r>
              <a:rPr lang="en-US" altLang="zh-CN" sz="2800" b="1">
                <a:latin typeface="Times New Roman" pitchFamily="18" charset="0"/>
              </a:rPr>
              <a:t>5</a:t>
            </a:r>
            <a:r>
              <a:rPr lang="zh-CN" altLang="en-US" sz="2800" b="1">
                <a:latin typeface="Times New Roman" pitchFamily="18" charset="0"/>
              </a:rPr>
              <a:t>个</a:t>
            </a:r>
            <a:r>
              <a:rPr lang="zh-CN" altLang="en-US" sz="2800" b="1">
                <a:solidFill>
                  <a:srgbClr val="CC0066"/>
                </a:solidFill>
                <a:latin typeface="Times New Roman" pitchFamily="18" charset="0"/>
              </a:rPr>
              <a:t>数据输入</a:t>
            </a:r>
            <a:r>
              <a:rPr lang="en-US" altLang="zh-CN" sz="2800" b="1">
                <a:solidFill>
                  <a:srgbClr val="008000"/>
                </a:solidFill>
                <a:latin typeface="Times New Roman" pitchFamily="18" charset="0"/>
              </a:rPr>
              <a:t>A</a:t>
            </a:r>
            <a:r>
              <a:rPr lang="zh-CN" altLang="en-US" sz="2800" b="1">
                <a:latin typeface="Times New Roman" pitchFamily="18" charset="0"/>
              </a:rPr>
              <a:t>、</a:t>
            </a:r>
            <a:r>
              <a:rPr lang="en-US" altLang="zh-CN" sz="2800" b="1">
                <a:solidFill>
                  <a:srgbClr val="008000"/>
                </a:solidFill>
                <a:latin typeface="Times New Roman" pitchFamily="18" charset="0"/>
              </a:rPr>
              <a:t>B</a:t>
            </a:r>
            <a:r>
              <a:rPr lang="zh-CN" altLang="en-US" sz="2800" b="1">
                <a:latin typeface="Times New Roman" pitchFamily="18" charset="0"/>
              </a:rPr>
              <a:t>、</a:t>
            </a:r>
            <a:r>
              <a:rPr lang="en-US" altLang="zh-CN" sz="2800" b="1">
                <a:solidFill>
                  <a:srgbClr val="008000"/>
                </a:solidFill>
                <a:latin typeface="Times New Roman" pitchFamily="18" charset="0"/>
              </a:rPr>
              <a:t>C</a:t>
            </a:r>
            <a:r>
              <a:rPr lang="zh-CN" altLang="en-US" sz="2800" b="1">
                <a:latin typeface="Times New Roman" pitchFamily="18" charset="0"/>
              </a:rPr>
              <a:t>、</a:t>
            </a:r>
            <a:r>
              <a:rPr lang="en-US" altLang="zh-CN" sz="2800" b="1">
                <a:solidFill>
                  <a:srgbClr val="008000"/>
                </a:solidFill>
                <a:latin typeface="Times New Roman" pitchFamily="18" charset="0"/>
              </a:rPr>
              <a:t>D</a:t>
            </a:r>
            <a:r>
              <a:rPr lang="zh-CN" altLang="en-US" sz="2800" b="1">
                <a:latin typeface="Times New Roman" pitchFamily="18" charset="0"/>
              </a:rPr>
              <a:t>和</a:t>
            </a:r>
            <a:r>
              <a:rPr lang="en-US" altLang="zh-CN" sz="2800" b="1">
                <a:solidFill>
                  <a:srgbClr val="008000"/>
                </a:solidFill>
                <a:latin typeface="Times New Roman" pitchFamily="18" charset="0"/>
              </a:rPr>
              <a:t>DP</a:t>
            </a:r>
            <a:r>
              <a:rPr lang="zh-CN" altLang="en-US" sz="2800" b="1">
                <a:solidFill>
                  <a:srgbClr val="CC0000"/>
                </a:solidFill>
                <a:latin typeface="Times New Roman" pitchFamily="18" charset="0"/>
              </a:rPr>
              <a:t>接收</a:t>
            </a:r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</a:rPr>
              <a:t>数据信息</a:t>
            </a:r>
            <a:r>
              <a:rPr lang="zh-CN" altLang="en-US" sz="2800" b="1">
                <a:latin typeface="Times New Roman" pitchFamily="18" charset="0"/>
              </a:rPr>
              <a:t>，并通过</a:t>
            </a:r>
            <a:r>
              <a:rPr lang="en-US" altLang="zh-CN" sz="2800" b="1">
                <a:latin typeface="Times New Roman" pitchFamily="18" charset="0"/>
              </a:rPr>
              <a:t>3</a:t>
            </a:r>
            <a:r>
              <a:rPr lang="zh-CN" altLang="en-US" sz="2800" b="1">
                <a:latin typeface="Times New Roman" pitchFamily="18" charset="0"/>
              </a:rPr>
              <a:t>个</a:t>
            </a:r>
            <a:r>
              <a:rPr lang="zh-CN" altLang="en-US" sz="2800" b="1">
                <a:solidFill>
                  <a:srgbClr val="CC0066"/>
                </a:solidFill>
                <a:latin typeface="Times New Roman" pitchFamily="18" charset="0"/>
              </a:rPr>
              <a:t>地址输入</a:t>
            </a:r>
            <a:r>
              <a:rPr lang="en-US" altLang="zh-CN" sz="2800" b="1">
                <a:solidFill>
                  <a:srgbClr val="008000"/>
                </a:solidFill>
                <a:latin typeface="Times New Roman" pitchFamily="18" charset="0"/>
              </a:rPr>
              <a:t>K1</a:t>
            </a:r>
            <a:r>
              <a:rPr lang="zh-CN" altLang="en-US" sz="2800" b="1">
                <a:latin typeface="Times New Roman" pitchFamily="18" charset="0"/>
              </a:rPr>
              <a:t>、</a:t>
            </a:r>
            <a:r>
              <a:rPr lang="en-US" altLang="zh-CN" sz="2800" b="1">
                <a:solidFill>
                  <a:srgbClr val="008000"/>
                </a:solidFill>
                <a:latin typeface="Times New Roman" pitchFamily="18" charset="0"/>
              </a:rPr>
              <a:t>K2</a:t>
            </a:r>
            <a:r>
              <a:rPr lang="zh-CN" altLang="en-US" sz="2800" b="1">
                <a:latin typeface="Times New Roman" pitchFamily="18" charset="0"/>
              </a:rPr>
              <a:t>和</a:t>
            </a:r>
            <a:r>
              <a:rPr lang="en-US" altLang="zh-CN" sz="2800" b="1">
                <a:solidFill>
                  <a:srgbClr val="008000"/>
                </a:solidFill>
                <a:latin typeface="Times New Roman" pitchFamily="18" charset="0"/>
              </a:rPr>
              <a:t>K3</a:t>
            </a:r>
            <a:r>
              <a:rPr lang="zh-CN" altLang="en-US" sz="2800" b="1">
                <a:solidFill>
                  <a:srgbClr val="CC0000"/>
                </a:solidFill>
                <a:latin typeface="Times New Roman" pitchFamily="18" charset="0"/>
              </a:rPr>
              <a:t>接收</a:t>
            </a:r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</a:rPr>
              <a:t>数位信息</a:t>
            </a:r>
            <a:r>
              <a:rPr lang="zh-CN" altLang="en-US" sz="2800" b="1">
                <a:latin typeface="Times New Roman" pitchFamily="18" charset="0"/>
              </a:rPr>
              <a:t>。</a:t>
            </a:r>
          </a:p>
          <a:p>
            <a:pPr marL="355600" indent="-355600">
              <a:spcAft>
                <a:spcPct val="10000"/>
              </a:spcAft>
            </a:pPr>
            <a:r>
              <a:rPr lang="zh-CN" altLang="en-US" sz="2800" b="1">
                <a:latin typeface="Times New Roman" pitchFamily="18" charset="0"/>
              </a:rPr>
              <a:t>引脚、真值表、显示字符格式、工作时序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D2154-0963-4D9A-AACE-65C89F959F2A}" type="slidenum">
              <a:rPr lang="zh-CN" altLang="en-US"/>
              <a:pPr/>
              <a:t>32</a:t>
            </a:fld>
            <a:endParaRPr lang="en-US" altLang="zh-CN"/>
          </a:p>
        </p:txBody>
      </p:sp>
      <p:sp>
        <p:nvSpPr>
          <p:cNvPr id="1196052" name="AutoShape 20"/>
          <p:cNvSpPr>
            <a:spLocks noChangeArrowheads="1"/>
          </p:cNvSpPr>
          <p:nvPr/>
        </p:nvSpPr>
        <p:spPr bwMode="auto">
          <a:xfrm>
            <a:off x="6661150" y="4221163"/>
            <a:ext cx="792163" cy="576262"/>
          </a:xfrm>
          <a:prstGeom prst="irregularSeal2">
            <a:avLst/>
          </a:prstGeom>
          <a:noFill/>
          <a:ln w="19050" algn="ctr">
            <a:solidFill>
              <a:srgbClr val="FF9933"/>
            </a:solidFill>
            <a:miter lim="800000"/>
            <a:headEnd/>
            <a:tailEnd type="none" w="med" len="lg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196053" name="AutoShape 21"/>
          <p:cNvSpPr>
            <a:spLocks noChangeArrowheads="1"/>
          </p:cNvSpPr>
          <p:nvPr/>
        </p:nvSpPr>
        <p:spPr bwMode="auto">
          <a:xfrm>
            <a:off x="6732588" y="5949950"/>
            <a:ext cx="792162" cy="576263"/>
          </a:xfrm>
          <a:prstGeom prst="irregularSeal2">
            <a:avLst/>
          </a:prstGeom>
          <a:noFill/>
          <a:ln w="19050" algn="ctr">
            <a:solidFill>
              <a:srgbClr val="FF9933"/>
            </a:solidFill>
            <a:miter lim="800000"/>
            <a:headEnd/>
            <a:tailEnd type="none" w="med" len="lg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19603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569325" cy="935038"/>
          </a:xfrm>
          <a:noFill/>
          <a:ln/>
        </p:spPr>
        <p:txBody>
          <a:bodyPr anchor="t"/>
          <a:lstStyle/>
          <a:p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8.1.1  LED</a:t>
            </a:r>
            <a:r>
              <a:rPr lang="zh-CN" altLang="en-US" sz="2800" b="1">
                <a:solidFill>
                  <a:schemeClr val="bg2"/>
                </a:solidFill>
                <a:ea typeface="黑体" pitchFamily="2" charset="-122"/>
              </a:rPr>
              <a:t>接口</a:t>
            </a:r>
            <a:r>
              <a:rPr lang="zh-CN" altLang="en-US" sz="2800" b="1">
                <a:solidFill>
                  <a:srgbClr val="006600"/>
                </a:solidFill>
                <a:ea typeface="黑体" pitchFamily="2" charset="-122"/>
              </a:rPr>
              <a:t>      </a:t>
            </a:r>
            <a:r>
              <a:rPr lang="zh-CN" altLang="en-US" sz="2800" b="1">
                <a:solidFill>
                  <a:srgbClr val="D60093"/>
                </a:solidFill>
                <a:ea typeface="黑体" pitchFamily="2" charset="-122"/>
              </a:rPr>
              <a:t>三、</a:t>
            </a:r>
            <a:r>
              <a:rPr lang="zh-CN" altLang="en-US" sz="2800" b="1">
                <a:solidFill>
                  <a:srgbClr val="CC0000"/>
                </a:solidFill>
                <a:ea typeface="黑体" pitchFamily="2" charset="-122"/>
              </a:rPr>
              <a:t>动态显示</a:t>
            </a:r>
            <a:r>
              <a:rPr lang="zh-CN" altLang="en-US" sz="2800" b="1">
                <a:solidFill>
                  <a:srgbClr val="D60093"/>
                </a:solidFill>
                <a:ea typeface="黑体" pitchFamily="2" charset="-122"/>
              </a:rPr>
              <a:t>的接口电路</a:t>
            </a:r>
            <a:br>
              <a:rPr lang="zh-CN" altLang="en-US" sz="2800" b="1">
                <a:solidFill>
                  <a:srgbClr val="D60093"/>
                </a:solidFill>
                <a:ea typeface="黑体" pitchFamily="2" charset="-122"/>
              </a:rPr>
            </a:br>
            <a:r>
              <a:rPr lang="zh-CN" altLang="en-US" sz="2800" b="1">
                <a:solidFill>
                  <a:srgbClr val="D60093"/>
                </a:solidFill>
                <a:ea typeface="黑体" pitchFamily="2" charset="-122"/>
              </a:rPr>
              <a:t>     </a:t>
            </a:r>
            <a:r>
              <a:rPr lang="en-US" altLang="zh-CN" sz="2800" b="1">
                <a:solidFill>
                  <a:srgbClr val="FF6600"/>
                </a:solidFill>
                <a:ea typeface="黑体" pitchFamily="2" charset="-122"/>
              </a:rPr>
              <a:t>2</a:t>
            </a:r>
            <a:r>
              <a:rPr lang="en-US" altLang="zh-CN" sz="2800" b="1">
                <a:solidFill>
                  <a:srgbClr val="FF6600"/>
                </a:solidFill>
                <a:latin typeface="宋体" pitchFamily="2" charset="-122"/>
              </a:rPr>
              <a:t>)</a:t>
            </a:r>
            <a:r>
              <a:rPr lang="en-US" altLang="zh-CN" sz="2800" b="1">
                <a:solidFill>
                  <a:srgbClr val="FF6600"/>
                </a:solidFill>
                <a:latin typeface="Times New Roman" pitchFamily="18" charset="0"/>
              </a:rPr>
              <a:t> </a:t>
            </a:r>
            <a:r>
              <a:rPr lang="zh-CN" altLang="en-US" sz="2800" b="1">
                <a:solidFill>
                  <a:srgbClr val="FF6600"/>
                </a:solidFill>
                <a:ea typeface="黑体" pitchFamily="2" charset="-122"/>
              </a:rPr>
              <a:t>用</a:t>
            </a:r>
            <a:r>
              <a:rPr lang="zh-CN" altLang="en-US" sz="2800" b="1">
                <a:solidFill>
                  <a:srgbClr val="FF0000"/>
                </a:solidFill>
                <a:ea typeface="黑体" pitchFamily="2" charset="-122"/>
              </a:rPr>
              <a:t>专用接口芯片</a:t>
            </a:r>
            <a:r>
              <a:rPr lang="zh-CN" altLang="en-US" sz="2800" b="1">
                <a:solidFill>
                  <a:srgbClr val="FF6600"/>
                </a:solidFill>
                <a:ea typeface="黑体" pitchFamily="2" charset="-122"/>
              </a:rPr>
              <a:t>：</a:t>
            </a:r>
            <a:r>
              <a:rPr lang="en-US" altLang="zh-CN" sz="2800" b="1">
                <a:solidFill>
                  <a:srgbClr val="CC0000"/>
                </a:solidFill>
                <a:ea typeface="黑体" pitchFamily="2" charset="-122"/>
              </a:rPr>
              <a:t>MM74C912/917</a:t>
            </a:r>
          </a:p>
        </p:txBody>
      </p:sp>
      <p:sp>
        <p:nvSpPr>
          <p:cNvPr id="1196037" name="Text Box 5"/>
          <p:cNvSpPr txBox="1">
            <a:spLocks noChangeArrowheads="1"/>
          </p:cNvSpPr>
          <p:nvPr/>
        </p:nvSpPr>
        <p:spPr bwMode="auto">
          <a:xfrm>
            <a:off x="179388" y="1268413"/>
            <a:ext cx="22828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buClrTx/>
              <a:buFontTx/>
              <a:buNone/>
            </a:pPr>
            <a:r>
              <a:rPr kumimoji="1" lang="en-US" altLang="zh-CN">
                <a:solidFill>
                  <a:schemeClr val="bg2"/>
                </a:solidFill>
              </a:rPr>
              <a:t>MM74C912/917</a:t>
            </a:r>
            <a:br>
              <a:rPr kumimoji="1" lang="en-US" altLang="zh-CN">
                <a:solidFill>
                  <a:schemeClr val="bg2"/>
                </a:solidFill>
              </a:rPr>
            </a:br>
            <a:r>
              <a:rPr kumimoji="1" lang="zh-CN" altLang="en-US">
                <a:solidFill>
                  <a:schemeClr val="bg2"/>
                </a:solidFill>
                <a:latin typeface="宋体" pitchFamily="2" charset="-122"/>
              </a:rPr>
              <a:t>芯片的引脚图</a:t>
            </a:r>
            <a:r>
              <a:rPr kumimoji="1" lang="zh-CN" altLang="en-US" b="0"/>
              <a:t> </a:t>
            </a:r>
          </a:p>
        </p:txBody>
      </p:sp>
      <p:graphicFrame>
        <p:nvGraphicFramePr>
          <p:cNvPr id="1196038" name="Object 6"/>
          <p:cNvGraphicFramePr>
            <a:graphicFrameLocks noChangeAspect="1"/>
          </p:cNvGraphicFramePr>
          <p:nvPr/>
        </p:nvGraphicFramePr>
        <p:xfrm>
          <a:off x="2914650" y="1250950"/>
          <a:ext cx="4548188" cy="541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6039" r:id="rId3" imgW="1904183" imgH="2271211" progId="Visio.Drawing.11">
                  <p:embed/>
                </p:oleObj>
              </mc:Choice>
              <mc:Fallback>
                <p:oleObj r:id="rId3" imgW="1904183" imgH="2271211" progId="Visio.Drawing.11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4650" y="1250950"/>
                        <a:ext cx="4548188" cy="5418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6039" name="AutoShape 7"/>
          <p:cNvSpPr>
            <a:spLocks noChangeArrowheads="1"/>
          </p:cNvSpPr>
          <p:nvPr/>
        </p:nvSpPr>
        <p:spPr bwMode="auto">
          <a:xfrm>
            <a:off x="3203575" y="2114550"/>
            <a:ext cx="792163" cy="1800225"/>
          </a:xfrm>
          <a:prstGeom prst="roundRect">
            <a:avLst>
              <a:gd name="adj" fmla="val 21241"/>
            </a:avLst>
          </a:prstGeom>
          <a:noFill/>
          <a:ln w="19050" algn="ctr">
            <a:solidFill>
              <a:srgbClr val="FF6600"/>
            </a:solidFill>
            <a:round/>
            <a:headEnd/>
            <a:tailEnd type="none" w="med" len="lg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196040" name="AutoShape 8"/>
          <p:cNvSpPr>
            <a:spLocks/>
          </p:cNvSpPr>
          <p:nvPr/>
        </p:nvSpPr>
        <p:spPr bwMode="auto">
          <a:xfrm>
            <a:off x="3275013" y="1395413"/>
            <a:ext cx="215900" cy="647700"/>
          </a:xfrm>
          <a:prstGeom prst="leftBrace">
            <a:avLst>
              <a:gd name="adj1" fmla="val 25000"/>
              <a:gd name="adj2" fmla="val 50000"/>
            </a:avLst>
          </a:prstGeom>
          <a:noFill/>
          <a:ln w="19050">
            <a:solidFill>
              <a:srgbClr val="FF66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96041" name="Freeform 9"/>
          <p:cNvSpPr>
            <a:spLocks/>
          </p:cNvSpPr>
          <p:nvPr/>
        </p:nvSpPr>
        <p:spPr bwMode="auto">
          <a:xfrm>
            <a:off x="2903538" y="1754188"/>
            <a:ext cx="371475" cy="649287"/>
          </a:xfrm>
          <a:custGeom>
            <a:avLst/>
            <a:gdLst/>
            <a:ahLst/>
            <a:cxnLst>
              <a:cxn ang="0">
                <a:pos x="234" y="0"/>
              </a:cxn>
              <a:cxn ang="0">
                <a:pos x="7" y="182"/>
              </a:cxn>
              <a:cxn ang="0">
                <a:pos x="189" y="409"/>
              </a:cxn>
            </a:cxnLst>
            <a:rect l="0" t="0" r="r" b="b"/>
            <a:pathLst>
              <a:path w="234" h="409">
                <a:moveTo>
                  <a:pt x="234" y="0"/>
                </a:moveTo>
                <a:cubicBezTo>
                  <a:pt x="124" y="57"/>
                  <a:pt x="14" y="114"/>
                  <a:pt x="7" y="182"/>
                </a:cubicBezTo>
                <a:cubicBezTo>
                  <a:pt x="0" y="250"/>
                  <a:pt x="94" y="329"/>
                  <a:pt x="189" y="409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96042" name="AutoShape 10"/>
          <p:cNvSpPr>
            <a:spLocks noChangeArrowheads="1"/>
          </p:cNvSpPr>
          <p:nvPr/>
        </p:nvSpPr>
        <p:spPr bwMode="auto">
          <a:xfrm>
            <a:off x="2843213" y="4346575"/>
            <a:ext cx="1152525" cy="2089150"/>
          </a:xfrm>
          <a:prstGeom prst="roundRect">
            <a:avLst>
              <a:gd name="adj" fmla="val 21241"/>
            </a:avLst>
          </a:prstGeom>
          <a:noFill/>
          <a:ln w="19050" algn="ctr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96044" name="Freeform 12"/>
          <p:cNvSpPr>
            <a:spLocks/>
          </p:cNvSpPr>
          <p:nvPr/>
        </p:nvSpPr>
        <p:spPr bwMode="auto">
          <a:xfrm>
            <a:off x="2855913" y="4011613"/>
            <a:ext cx="490537" cy="334962"/>
          </a:xfrm>
          <a:custGeom>
            <a:avLst/>
            <a:gdLst/>
            <a:ahLst/>
            <a:cxnLst>
              <a:cxn ang="0">
                <a:pos x="309" y="75"/>
              </a:cxn>
              <a:cxn ang="0">
                <a:pos x="37" y="30"/>
              </a:cxn>
              <a:cxn ang="0">
                <a:pos x="83" y="257"/>
              </a:cxn>
            </a:cxnLst>
            <a:rect l="0" t="0" r="r" b="b"/>
            <a:pathLst>
              <a:path w="309" h="257">
                <a:moveTo>
                  <a:pt x="309" y="75"/>
                </a:moveTo>
                <a:cubicBezTo>
                  <a:pt x="191" y="37"/>
                  <a:pt x="74" y="0"/>
                  <a:pt x="37" y="30"/>
                </a:cubicBezTo>
                <a:cubicBezTo>
                  <a:pt x="0" y="60"/>
                  <a:pt x="41" y="158"/>
                  <a:pt x="83" y="257"/>
                </a:cubicBezTo>
              </a:path>
            </a:pathLst>
          </a:cu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96045" name="AutoShape 13"/>
          <p:cNvSpPr>
            <a:spLocks noChangeArrowheads="1"/>
          </p:cNvSpPr>
          <p:nvPr/>
        </p:nvSpPr>
        <p:spPr bwMode="auto">
          <a:xfrm>
            <a:off x="6731000" y="2546350"/>
            <a:ext cx="576263" cy="1800225"/>
          </a:xfrm>
          <a:prstGeom prst="roundRect">
            <a:avLst>
              <a:gd name="adj" fmla="val 38292"/>
            </a:avLst>
          </a:prstGeom>
          <a:noFill/>
          <a:ln w="19050" algn="ctr">
            <a:solidFill>
              <a:srgbClr val="0080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96046" name="AutoShape 14"/>
          <p:cNvSpPr>
            <a:spLocks noChangeArrowheads="1"/>
          </p:cNvSpPr>
          <p:nvPr/>
        </p:nvSpPr>
        <p:spPr bwMode="auto">
          <a:xfrm>
            <a:off x="6731000" y="4706938"/>
            <a:ext cx="576263" cy="1008062"/>
          </a:xfrm>
          <a:prstGeom prst="roundRect">
            <a:avLst>
              <a:gd name="adj" fmla="val 38292"/>
            </a:avLst>
          </a:prstGeom>
          <a:noFill/>
          <a:ln w="19050" algn="ctr">
            <a:solidFill>
              <a:srgbClr val="0080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96047" name="Freeform 15"/>
          <p:cNvSpPr>
            <a:spLocks/>
          </p:cNvSpPr>
          <p:nvPr/>
        </p:nvSpPr>
        <p:spPr bwMode="auto">
          <a:xfrm>
            <a:off x="7307263" y="5354638"/>
            <a:ext cx="301625" cy="576262"/>
          </a:xfrm>
          <a:custGeom>
            <a:avLst/>
            <a:gdLst/>
            <a:ahLst/>
            <a:cxnLst>
              <a:cxn ang="0">
                <a:pos x="46" y="363"/>
              </a:cxn>
              <a:cxn ang="0">
                <a:pos x="182" y="182"/>
              </a:cxn>
              <a:cxn ang="0">
                <a:pos x="0" y="0"/>
              </a:cxn>
            </a:cxnLst>
            <a:rect l="0" t="0" r="r" b="b"/>
            <a:pathLst>
              <a:path w="190" h="363">
                <a:moveTo>
                  <a:pt x="46" y="363"/>
                </a:moveTo>
                <a:cubicBezTo>
                  <a:pt x="118" y="302"/>
                  <a:pt x="190" y="242"/>
                  <a:pt x="182" y="182"/>
                </a:cubicBezTo>
                <a:cubicBezTo>
                  <a:pt x="174" y="122"/>
                  <a:pt x="87" y="61"/>
                  <a:pt x="0" y="0"/>
                </a:cubicBezTo>
              </a:path>
            </a:pathLst>
          </a:custGeom>
          <a:noFill/>
          <a:ln w="19050" cap="flat" cmpd="sng">
            <a:solidFill>
              <a:srgbClr val="008000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96048" name="Freeform 16"/>
          <p:cNvSpPr>
            <a:spLocks/>
          </p:cNvSpPr>
          <p:nvPr/>
        </p:nvSpPr>
        <p:spPr bwMode="auto">
          <a:xfrm>
            <a:off x="7235825" y="4275138"/>
            <a:ext cx="527050" cy="1655762"/>
          </a:xfrm>
          <a:custGeom>
            <a:avLst/>
            <a:gdLst/>
            <a:ahLst/>
            <a:cxnLst>
              <a:cxn ang="0">
                <a:pos x="91" y="1088"/>
              </a:cxn>
              <a:cxn ang="0">
                <a:pos x="317" y="680"/>
              </a:cxn>
              <a:cxn ang="0">
                <a:pos x="0" y="0"/>
              </a:cxn>
            </a:cxnLst>
            <a:rect l="0" t="0" r="r" b="b"/>
            <a:pathLst>
              <a:path w="332" h="1088">
                <a:moveTo>
                  <a:pt x="91" y="1088"/>
                </a:moveTo>
                <a:cubicBezTo>
                  <a:pt x="211" y="974"/>
                  <a:pt x="332" y="861"/>
                  <a:pt x="317" y="680"/>
                </a:cubicBezTo>
                <a:cubicBezTo>
                  <a:pt x="302" y="499"/>
                  <a:pt x="151" y="249"/>
                  <a:pt x="0" y="0"/>
                </a:cubicBezTo>
              </a:path>
            </a:pathLst>
          </a:custGeom>
          <a:noFill/>
          <a:ln w="19050" cap="flat" cmpd="sng">
            <a:solidFill>
              <a:srgbClr val="008000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96049" name="AutoShape 17"/>
          <p:cNvSpPr>
            <a:spLocks/>
          </p:cNvSpPr>
          <p:nvPr/>
        </p:nvSpPr>
        <p:spPr bwMode="auto">
          <a:xfrm>
            <a:off x="7162800" y="1538288"/>
            <a:ext cx="217488" cy="936625"/>
          </a:xfrm>
          <a:prstGeom prst="rightBrace">
            <a:avLst>
              <a:gd name="adj1" fmla="val 35888"/>
              <a:gd name="adj2" fmla="val 50000"/>
            </a:avLst>
          </a:prstGeom>
          <a:noFill/>
          <a:ln w="19050">
            <a:solidFill>
              <a:srgbClr val="CC0099"/>
            </a:solidFill>
            <a:round/>
            <a:headEnd/>
            <a:tailEnd type="none" w="med" len="lg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196050" name="Text Box 18"/>
          <p:cNvSpPr txBox="1">
            <a:spLocks noChangeArrowheads="1"/>
          </p:cNvSpPr>
          <p:nvPr/>
        </p:nvSpPr>
        <p:spPr bwMode="auto">
          <a:xfrm>
            <a:off x="7378700" y="1598613"/>
            <a:ext cx="1441450" cy="8223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rgbClr val="CC0066"/>
                </a:solidFill>
              </a:rPr>
              <a:t>数位地址</a:t>
            </a:r>
            <a:br>
              <a:rPr lang="zh-CN" altLang="en-US">
                <a:solidFill>
                  <a:srgbClr val="CC0066"/>
                </a:solidFill>
              </a:rPr>
            </a:br>
            <a:r>
              <a:rPr lang="zh-CN" altLang="en-US">
                <a:solidFill>
                  <a:srgbClr val="CC0066"/>
                </a:solidFill>
              </a:rPr>
              <a:t>输入</a:t>
            </a:r>
            <a:endParaRPr lang="en-US" altLang="zh-CN">
              <a:solidFill>
                <a:srgbClr val="CC0066"/>
              </a:solidFill>
            </a:endParaRPr>
          </a:p>
        </p:txBody>
      </p:sp>
      <p:sp>
        <p:nvSpPr>
          <p:cNvPr id="1196054" name="Text Box 22"/>
          <p:cNvSpPr txBox="1">
            <a:spLocks noChangeArrowheads="1"/>
          </p:cNvSpPr>
          <p:nvPr/>
        </p:nvSpPr>
        <p:spPr bwMode="auto">
          <a:xfrm>
            <a:off x="1619250" y="2276475"/>
            <a:ext cx="1441450" cy="8223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zh-CN" altLang="en-US">
                <a:solidFill>
                  <a:srgbClr val="CC0000"/>
                </a:solidFill>
              </a:rPr>
              <a:t>数据信息</a:t>
            </a:r>
            <a:br>
              <a:rPr lang="zh-CN" altLang="en-US">
                <a:solidFill>
                  <a:srgbClr val="CC0000"/>
                </a:solidFill>
              </a:rPr>
            </a:br>
            <a:r>
              <a:rPr lang="zh-CN" altLang="en-US">
                <a:solidFill>
                  <a:srgbClr val="CC0000"/>
                </a:solidFill>
              </a:rPr>
              <a:t>输入</a:t>
            </a:r>
            <a:endParaRPr lang="en-US" altLang="zh-CN">
              <a:solidFill>
                <a:srgbClr val="CC0000"/>
              </a:solidFill>
            </a:endParaRPr>
          </a:p>
        </p:txBody>
      </p:sp>
      <p:sp>
        <p:nvSpPr>
          <p:cNvPr id="1196055" name="Text Box 23"/>
          <p:cNvSpPr txBox="1">
            <a:spLocks noChangeArrowheads="1"/>
          </p:cNvSpPr>
          <p:nvPr/>
        </p:nvSpPr>
        <p:spPr bwMode="auto">
          <a:xfrm>
            <a:off x="7380288" y="3536950"/>
            <a:ext cx="1150937" cy="118745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rgbClr val="008000"/>
                </a:solidFill>
              </a:rPr>
              <a:t>数码管</a:t>
            </a:r>
            <a:br>
              <a:rPr lang="zh-CN" altLang="en-US">
                <a:solidFill>
                  <a:srgbClr val="008000"/>
                </a:solidFill>
              </a:rPr>
            </a:br>
            <a:r>
              <a:rPr lang="zh-CN" altLang="en-US">
                <a:solidFill>
                  <a:schemeClr val="bg2"/>
                </a:solidFill>
                <a:ea typeface="黑体" pitchFamily="2" charset="-122"/>
              </a:rPr>
              <a:t>段驱动</a:t>
            </a:r>
            <a:br>
              <a:rPr lang="zh-CN" altLang="en-US">
                <a:solidFill>
                  <a:schemeClr val="bg2"/>
                </a:solidFill>
                <a:ea typeface="黑体" pitchFamily="2" charset="-122"/>
              </a:rPr>
            </a:br>
            <a:r>
              <a:rPr lang="zh-CN" altLang="en-US">
                <a:solidFill>
                  <a:srgbClr val="008000"/>
                </a:solidFill>
              </a:rPr>
              <a:t>输出</a:t>
            </a:r>
            <a:endParaRPr lang="en-US" altLang="zh-CN">
              <a:solidFill>
                <a:srgbClr val="008000"/>
              </a:solidFill>
            </a:endParaRPr>
          </a:p>
        </p:txBody>
      </p:sp>
      <p:sp>
        <p:nvSpPr>
          <p:cNvPr id="1196056" name="Text Box 24"/>
          <p:cNvSpPr txBox="1">
            <a:spLocks noChangeArrowheads="1"/>
          </p:cNvSpPr>
          <p:nvPr/>
        </p:nvSpPr>
        <p:spPr bwMode="auto">
          <a:xfrm>
            <a:off x="1619250" y="4689475"/>
            <a:ext cx="1223963" cy="118745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zh-CN" altLang="en-US">
                <a:solidFill>
                  <a:srgbClr val="008000"/>
                </a:solidFill>
              </a:rPr>
              <a:t>数码管</a:t>
            </a:r>
            <a:br>
              <a:rPr lang="zh-CN" altLang="en-US">
                <a:solidFill>
                  <a:srgbClr val="008000"/>
                </a:solidFill>
              </a:rPr>
            </a:br>
            <a:r>
              <a:rPr lang="zh-CN" altLang="en-US">
                <a:solidFill>
                  <a:schemeClr val="bg2"/>
                </a:solidFill>
                <a:ea typeface="黑体" pitchFamily="2" charset="-122"/>
              </a:rPr>
              <a:t>位选择</a:t>
            </a:r>
            <a:br>
              <a:rPr lang="zh-CN" altLang="en-US">
                <a:solidFill>
                  <a:schemeClr val="bg2"/>
                </a:solidFill>
                <a:ea typeface="黑体" pitchFamily="2" charset="-122"/>
              </a:rPr>
            </a:br>
            <a:r>
              <a:rPr lang="zh-CN" altLang="en-US">
                <a:solidFill>
                  <a:srgbClr val="008000"/>
                </a:solidFill>
              </a:rPr>
              <a:t>输出</a:t>
            </a:r>
            <a:endParaRPr lang="en-US" altLang="zh-CN">
              <a:solidFill>
                <a:srgbClr val="008000"/>
              </a:solidFill>
            </a:endParaRPr>
          </a:p>
        </p:txBody>
      </p:sp>
      <p:sp>
        <p:nvSpPr>
          <p:cNvPr id="1196057" name="AutoShape 25"/>
          <p:cNvSpPr>
            <a:spLocks noChangeArrowheads="1"/>
          </p:cNvSpPr>
          <p:nvPr/>
        </p:nvSpPr>
        <p:spPr bwMode="auto">
          <a:xfrm>
            <a:off x="6732588" y="5745163"/>
            <a:ext cx="681037" cy="334962"/>
          </a:xfrm>
          <a:prstGeom prst="roundRect">
            <a:avLst>
              <a:gd name="adj" fmla="val 38292"/>
            </a:avLst>
          </a:prstGeom>
          <a:noFill/>
          <a:ln w="19050" algn="ctr">
            <a:solidFill>
              <a:srgbClr val="0066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96058" name="AutoShape 26"/>
          <p:cNvSpPr>
            <a:spLocks noChangeArrowheads="1"/>
          </p:cNvSpPr>
          <p:nvPr/>
        </p:nvSpPr>
        <p:spPr bwMode="auto">
          <a:xfrm>
            <a:off x="3313113" y="3970338"/>
            <a:ext cx="682625" cy="333375"/>
          </a:xfrm>
          <a:prstGeom prst="roundRect">
            <a:avLst>
              <a:gd name="adj" fmla="val 38292"/>
            </a:avLst>
          </a:prstGeom>
          <a:noFill/>
          <a:ln w="19050" algn="ctr">
            <a:solidFill>
              <a:srgbClr val="6600CC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96059" name="AutoShape 27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8243888" y="549275"/>
            <a:ext cx="433387" cy="431800"/>
          </a:xfrm>
          <a:prstGeom prst="actionButtonReturn">
            <a:avLst/>
          </a:prstGeom>
          <a:ln>
            <a:headEnd/>
            <a:tailEnd type="none" w="med" len="lg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35176BF-AB1F-49E3-9A42-33BEAABED824}" type="slidenum">
              <a:rPr lang="zh-CN" altLang="en-US"/>
              <a:pPr/>
              <a:t>33</a:t>
            </a:fld>
            <a:endParaRPr lang="en-US" altLang="zh-CN"/>
          </a:p>
        </p:txBody>
      </p:sp>
      <p:sp>
        <p:nvSpPr>
          <p:cNvPr id="1197060" name="Rectangle 4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569325" cy="935038"/>
          </a:xfrm>
          <a:noFill/>
          <a:ln/>
        </p:spPr>
        <p:txBody>
          <a:bodyPr anchor="t"/>
          <a:lstStyle/>
          <a:p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8.1.1  LED</a:t>
            </a:r>
            <a:r>
              <a:rPr lang="zh-CN" altLang="en-US" sz="2800" b="1">
                <a:solidFill>
                  <a:schemeClr val="bg2"/>
                </a:solidFill>
                <a:ea typeface="黑体" pitchFamily="2" charset="-122"/>
              </a:rPr>
              <a:t>接口</a:t>
            </a:r>
            <a:r>
              <a:rPr lang="zh-CN" altLang="en-US" sz="2800" b="1">
                <a:solidFill>
                  <a:srgbClr val="006600"/>
                </a:solidFill>
                <a:ea typeface="黑体" pitchFamily="2" charset="-122"/>
              </a:rPr>
              <a:t>      </a:t>
            </a:r>
            <a:r>
              <a:rPr lang="zh-CN" altLang="en-US" sz="2800" b="1">
                <a:solidFill>
                  <a:srgbClr val="D60093"/>
                </a:solidFill>
                <a:ea typeface="黑体" pitchFamily="2" charset="-122"/>
              </a:rPr>
              <a:t>三、</a:t>
            </a:r>
            <a:r>
              <a:rPr lang="zh-CN" altLang="en-US" sz="2800" b="1">
                <a:solidFill>
                  <a:srgbClr val="CC0000"/>
                </a:solidFill>
                <a:ea typeface="黑体" pitchFamily="2" charset="-122"/>
              </a:rPr>
              <a:t>动态显示</a:t>
            </a:r>
            <a:r>
              <a:rPr lang="zh-CN" altLang="en-US" sz="2800" b="1">
                <a:solidFill>
                  <a:srgbClr val="D60093"/>
                </a:solidFill>
                <a:ea typeface="黑体" pitchFamily="2" charset="-122"/>
              </a:rPr>
              <a:t>的接口电路</a:t>
            </a:r>
            <a:br>
              <a:rPr lang="zh-CN" altLang="en-US" sz="2800" b="1">
                <a:solidFill>
                  <a:srgbClr val="D60093"/>
                </a:solidFill>
                <a:ea typeface="黑体" pitchFamily="2" charset="-122"/>
              </a:rPr>
            </a:br>
            <a:r>
              <a:rPr lang="zh-CN" altLang="en-US" sz="2800" b="1">
                <a:solidFill>
                  <a:srgbClr val="D60093"/>
                </a:solidFill>
                <a:ea typeface="黑体" pitchFamily="2" charset="-122"/>
              </a:rPr>
              <a:t>     </a:t>
            </a:r>
            <a:r>
              <a:rPr lang="en-US" altLang="zh-CN" sz="2800" b="1">
                <a:solidFill>
                  <a:srgbClr val="FF6600"/>
                </a:solidFill>
                <a:ea typeface="黑体" pitchFamily="2" charset="-122"/>
              </a:rPr>
              <a:t>2</a:t>
            </a:r>
            <a:r>
              <a:rPr lang="en-US" altLang="zh-CN" sz="2800" b="1">
                <a:solidFill>
                  <a:srgbClr val="FF6600"/>
                </a:solidFill>
                <a:latin typeface="宋体" pitchFamily="2" charset="-122"/>
              </a:rPr>
              <a:t>)</a:t>
            </a:r>
            <a:r>
              <a:rPr lang="en-US" altLang="zh-CN" sz="2800" b="1">
                <a:solidFill>
                  <a:srgbClr val="FF6600"/>
                </a:solidFill>
                <a:latin typeface="Times New Roman" pitchFamily="18" charset="0"/>
              </a:rPr>
              <a:t> </a:t>
            </a:r>
            <a:r>
              <a:rPr lang="zh-CN" altLang="en-US" sz="2800" b="1">
                <a:solidFill>
                  <a:srgbClr val="FF6600"/>
                </a:solidFill>
                <a:ea typeface="黑体" pitchFamily="2" charset="-122"/>
              </a:rPr>
              <a:t>用</a:t>
            </a:r>
            <a:r>
              <a:rPr lang="zh-CN" altLang="en-US" sz="2800" b="1">
                <a:solidFill>
                  <a:srgbClr val="FF0000"/>
                </a:solidFill>
                <a:ea typeface="黑体" pitchFamily="2" charset="-122"/>
              </a:rPr>
              <a:t>专用接口芯片</a:t>
            </a:r>
            <a:r>
              <a:rPr lang="zh-CN" altLang="en-US" sz="2800" b="1">
                <a:solidFill>
                  <a:srgbClr val="FF6600"/>
                </a:solidFill>
                <a:ea typeface="黑体" pitchFamily="2" charset="-122"/>
              </a:rPr>
              <a:t>：</a:t>
            </a:r>
            <a:r>
              <a:rPr lang="en-US" altLang="zh-CN" sz="2800" b="1">
                <a:solidFill>
                  <a:srgbClr val="CC0000"/>
                </a:solidFill>
                <a:ea typeface="黑体" pitchFamily="2" charset="-122"/>
              </a:rPr>
              <a:t>MM74C912/917</a:t>
            </a:r>
          </a:p>
        </p:txBody>
      </p:sp>
      <p:sp>
        <p:nvSpPr>
          <p:cNvPr id="1197061" name="Text Box 5"/>
          <p:cNvSpPr txBox="1">
            <a:spLocks noChangeArrowheads="1"/>
          </p:cNvSpPr>
          <p:nvPr/>
        </p:nvSpPr>
        <p:spPr bwMode="auto">
          <a:xfrm>
            <a:off x="971550" y="1412875"/>
            <a:ext cx="134461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buClrTx/>
              <a:buFontTx/>
              <a:buNone/>
            </a:pPr>
            <a:r>
              <a:rPr kumimoji="1" lang="zh-CN" altLang="en-US" sz="2800">
                <a:solidFill>
                  <a:schemeClr val="bg2"/>
                </a:solidFill>
              </a:rPr>
              <a:t>真值表</a:t>
            </a:r>
            <a:r>
              <a:rPr kumimoji="1" lang="zh-CN" altLang="en-US" sz="2800" b="0"/>
              <a:t> </a:t>
            </a:r>
          </a:p>
        </p:txBody>
      </p:sp>
      <p:graphicFrame>
        <p:nvGraphicFramePr>
          <p:cNvPr id="1197080" name="Object 24"/>
          <p:cNvGraphicFramePr>
            <a:graphicFrameLocks noChangeAspect="1"/>
          </p:cNvGraphicFramePr>
          <p:nvPr/>
        </p:nvGraphicFramePr>
        <p:xfrm>
          <a:off x="2339975" y="1270000"/>
          <a:ext cx="5307013" cy="547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7081" name="Image" r:id="rId3" imgW="10050612" imgH="10364082" progId="">
                  <p:embed/>
                </p:oleObj>
              </mc:Choice>
              <mc:Fallback>
                <p:oleObj name="Image" r:id="rId3" imgW="10050612" imgH="10364082" progId="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1270000"/>
                        <a:ext cx="5307013" cy="547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CC0099"/>
                            </a:solidFill>
                            <a:miter lim="800000"/>
                            <a:headEnd/>
                            <a:tailEnd type="none" w="med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7081" name="Line 25"/>
          <p:cNvSpPr>
            <a:spLocks noChangeShapeType="1"/>
          </p:cNvSpPr>
          <p:nvPr/>
        </p:nvSpPr>
        <p:spPr bwMode="auto">
          <a:xfrm>
            <a:off x="2411413" y="2492375"/>
            <a:ext cx="5184775" cy="0"/>
          </a:xfrm>
          <a:prstGeom prst="line">
            <a:avLst/>
          </a:prstGeom>
          <a:noFill/>
          <a:ln w="12700">
            <a:solidFill>
              <a:srgbClr val="FF6600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97082" name="Line 26"/>
          <p:cNvSpPr>
            <a:spLocks noChangeShapeType="1"/>
          </p:cNvSpPr>
          <p:nvPr/>
        </p:nvSpPr>
        <p:spPr bwMode="auto">
          <a:xfrm>
            <a:off x="2411413" y="2997200"/>
            <a:ext cx="5184775" cy="0"/>
          </a:xfrm>
          <a:prstGeom prst="line">
            <a:avLst/>
          </a:prstGeom>
          <a:noFill/>
          <a:ln w="12700">
            <a:solidFill>
              <a:srgbClr val="FF6600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97083" name="Line 27"/>
          <p:cNvSpPr>
            <a:spLocks noChangeShapeType="1"/>
          </p:cNvSpPr>
          <p:nvPr/>
        </p:nvSpPr>
        <p:spPr bwMode="auto">
          <a:xfrm>
            <a:off x="2411413" y="3573463"/>
            <a:ext cx="5184775" cy="0"/>
          </a:xfrm>
          <a:prstGeom prst="line">
            <a:avLst/>
          </a:prstGeom>
          <a:noFill/>
          <a:ln w="12700">
            <a:solidFill>
              <a:srgbClr val="FF6600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97084" name="Line 28"/>
          <p:cNvSpPr>
            <a:spLocks noChangeShapeType="1"/>
          </p:cNvSpPr>
          <p:nvPr/>
        </p:nvSpPr>
        <p:spPr bwMode="auto">
          <a:xfrm>
            <a:off x="2411413" y="4149725"/>
            <a:ext cx="5184775" cy="0"/>
          </a:xfrm>
          <a:prstGeom prst="line">
            <a:avLst/>
          </a:prstGeom>
          <a:noFill/>
          <a:ln w="12700">
            <a:solidFill>
              <a:srgbClr val="FF6600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97085" name="Line 29"/>
          <p:cNvSpPr>
            <a:spLocks noChangeShapeType="1"/>
          </p:cNvSpPr>
          <p:nvPr/>
        </p:nvSpPr>
        <p:spPr bwMode="auto">
          <a:xfrm>
            <a:off x="2411413" y="4724400"/>
            <a:ext cx="5184775" cy="0"/>
          </a:xfrm>
          <a:prstGeom prst="line">
            <a:avLst/>
          </a:prstGeom>
          <a:noFill/>
          <a:ln w="12700">
            <a:solidFill>
              <a:srgbClr val="FF6600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97086" name="Line 30"/>
          <p:cNvSpPr>
            <a:spLocks noChangeShapeType="1"/>
          </p:cNvSpPr>
          <p:nvPr/>
        </p:nvSpPr>
        <p:spPr bwMode="auto">
          <a:xfrm>
            <a:off x="2411413" y="5300663"/>
            <a:ext cx="5184775" cy="0"/>
          </a:xfrm>
          <a:prstGeom prst="line">
            <a:avLst/>
          </a:prstGeom>
          <a:noFill/>
          <a:ln w="12700">
            <a:solidFill>
              <a:srgbClr val="FF6600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97087" name="Line 31"/>
          <p:cNvSpPr>
            <a:spLocks noChangeShapeType="1"/>
          </p:cNvSpPr>
          <p:nvPr/>
        </p:nvSpPr>
        <p:spPr bwMode="auto">
          <a:xfrm>
            <a:off x="2411413" y="5876925"/>
            <a:ext cx="5184775" cy="0"/>
          </a:xfrm>
          <a:prstGeom prst="line">
            <a:avLst/>
          </a:prstGeom>
          <a:noFill/>
          <a:ln w="12700">
            <a:solidFill>
              <a:srgbClr val="FF6600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97088" name="Line 32"/>
          <p:cNvSpPr>
            <a:spLocks noChangeShapeType="1"/>
          </p:cNvSpPr>
          <p:nvPr/>
        </p:nvSpPr>
        <p:spPr bwMode="auto">
          <a:xfrm>
            <a:off x="2411413" y="6381750"/>
            <a:ext cx="5184775" cy="0"/>
          </a:xfrm>
          <a:prstGeom prst="line">
            <a:avLst/>
          </a:prstGeom>
          <a:noFill/>
          <a:ln w="12700">
            <a:solidFill>
              <a:srgbClr val="FF6600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97089" name="AutoShape 33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043863" y="476250"/>
            <a:ext cx="849312" cy="509588"/>
          </a:xfrm>
          <a:prstGeom prst="actionButtonBlank">
            <a:avLst/>
          </a:prstGeom>
          <a:ln>
            <a:headEnd/>
            <a:tailEnd type="none" w="med" len="lg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引脚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2E31C91-B8C3-4AF4-A95E-6AB041EEA31F}" type="slidenum">
              <a:rPr lang="zh-CN" altLang="en-US"/>
              <a:pPr/>
              <a:t>34</a:t>
            </a:fld>
            <a:endParaRPr lang="en-US" altLang="zh-CN"/>
          </a:p>
        </p:txBody>
      </p:sp>
      <p:sp>
        <p:nvSpPr>
          <p:cNvPr id="119808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569325" cy="935038"/>
          </a:xfrm>
          <a:noFill/>
          <a:ln/>
        </p:spPr>
        <p:txBody>
          <a:bodyPr anchor="t"/>
          <a:lstStyle/>
          <a:p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8.1.1  LED</a:t>
            </a:r>
            <a:r>
              <a:rPr lang="zh-CN" altLang="en-US" sz="2800" b="1">
                <a:solidFill>
                  <a:schemeClr val="bg2"/>
                </a:solidFill>
                <a:ea typeface="黑体" pitchFamily="2" charset="-122"/>
              </a:rPr>
              <a:t>接口</a:t>
            </a:r>
            <a:r>
              <a:rPr lang="zh-CN" altLang="en-US" sz="2800" b="1">
                <a:solidFill>
                  <a:srgbClr val="006600"/>
                </a:solidFill>
                <a:ea typeface="黑体" pitchFamily="2" charset="-122"/>
              </a:rPr>
              <a:t>      </a:t>
            </a:r>
            <a:r>
              <a:rPr lang="zh-CN" altLang="en-US" sz="2800" b="1">
                <a:solidFill>
                  <a:srgbClr val="D60093"/>
                </a:solidFill>
                <a:ea typeface="黑体" pitchFamily="2" charset="-122"/>
              </a:rPr>
              <a:t>三、</a:t>
            </a:r>
            <a:r>
              <a:rPr lang="zh-CN" altLang="en-US" sz="2800" b="1">
                <a:solidFill>
                  <a:srgbClr val="CC0000"/>
                </a:solidFill>
                <a:ea typeface="黑体" pitchFamily="2" charset="-122"/>
              </a:rPr>
              <a:t>动态显示</a:t>
            </a:r>
            <a:r>
              <a:rPr lang="zh-CN" altLang="en-US" sz="2800" b="1">
                <a:solidFill>
                  <a:srgbClr val="D60093"/>
                </a:solidFill>
                <a:ea typeface="黑体" pitchFamily="2" charset="-122"/>
              </a:rPr>
              <a:t>的接口电路</a:t>
            </a:r>
            <a:br>
              <a:rPr lang="zh-CN" altLang="en-US" sz="2800" b="1">
                <a:solidFill>
                  <a:srgbClr val="D60093"/>
                </a:solidFill>
                <a:ea typeface="黑体" pitchFamily="2" charset="-122"/>
              </a:rPr>
            </a:br>
            <a:r>
              <a:rPr lang="zh-CN" altLang="en-US" sz="2800" b="1">
                <a:solidFill>
                  <a:srgbClr val="D60093"/>
                </a:solidFill>
                <a:ea typeface="黑体" pitchFamily="2" charset="-122"/>
              </a:rPr>
              <a:t>     </a:t>
            </a:r>
            <a:r>
              <a:rPr lang="en-US" altLang="zh-CN" sz="2800" b="1">
                <a:solidFill>
                  <a:srgbClr val="FF6600"/>
                </a:solidFill>
                <a:ea typeface="黑体" pitchFamily="2" charset="-122"/>
              </a:rPr>
              <a:t>2</a:t>
            </a:r>
            <a:r>
              <a:rPr lang="en-US" altLang="zh-CN" sz="2800" b="1">
                <a:solidFill>
                  <a:srgbClr val="FF6600"/>
                </a:solidFill>
                <a:latin typeface="宋体" pitchFamily="2" charset="-122"/>
              </a:rPr>
              <a:t>)</a:t>
            </a:r>
            <a:r>
              <a:rPr lang="en-US" altLang="zh-CN" sz="2800" b="1">
                <a:solidFill>
                  <a:srgbClr val="FF6600"/>
                </a:solidFill>
                <a:latin typeface="Times New Roman" pitchFamily="18" charset="0"/>
              </a:rPr>
              <a:t> </a:t>
            </a:r>
            <a:r>
              <a:rPr lang="zh-CN" altLang="en-US" sz="2800" b="1">
                <a:solidFill>
                  <a:srgbClr val="FF6600"/>
                </a:solidFill>
                <a:ea typeface="黑体" pitchFamily="2" charset="-122"/>
              </a:rPr>
              <a:t>用</a:t>
            </a:r>
            <a:r>
              <a:rPr lang="zh-CN" altLang="en-US" sz="2800" b="1">
                <a:solidFill>
                  <a:srgbClr val="FF0000"/>
                </a:solidFill>
                <a:ea typeface="黑体" pitchFamily="2" charset="-122"/>
              </a:rPr>
              <a:t>专用接口芯片</a:t>
            </a:r>
            <a:r>
              <a:rPr lang="zh-CN" altLang="en-US" sz="2800" b="1">
                <a:solidFill>
                  <a:srgbClr val="FF6600"/>
                </a:solidFill>
                <a:ea typeface="黑体" pitchFamily="2" charset="-122"/>
              </a:rPr>
              <a:t>：</a:t>
            </a:r>
            <a:r>
              <a:rPr lang="en-US" altLang="zh-CN" sz="2800" b="1">
                <a:solidFill>
                  <a:srgbClr val="CC0000"/>
                </a:solidFill>
                <a:ea typeface="黑体" pitchFamily="2" charset="-122"/>
              </a:rPr>
              <a:t>MM74C912/917</a:t>
            </a:r>
          </a:p>
        </p:txBody>
      </p:sp>
      <p:sp>
        <p:nvSpPr>
          <p:cNvPr id="1198093" name="Text Box 13"/>
          <p:cNvSpPr txBox="1">
            <a:spLocks noChangeArrowheads="1"/>
          </p:cNvSpPr>
          <p:nvPr/>
        </p:nvSpPr>
        <p:spPr bwMode="auto">
          <a:xfrm>
            <a:off x="3276600" y="1557338"/>
            <a:ext cx="2098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buClrTx/>
              <a:buFontTx/>
              <a:buNone/>
            </a:pPr>
            <a:r>
              <a:rPr kumimoji="1" lang="zh-CN" altLang="en-US">
                <a:solidFill>
                  <a:schemeClr val="bg2"/>
                </a:solidFill>
                <a:latin typeface="宋体" pitchFamily="2" charset="-122"/>
              </a:rPr>
              <a:t>显示字符格式</a:t>
            </a:r>
            <a:r>
              <a:rPr kumimoji="1" lang="zh-CN" altLang="en-US">
                <a:solidFill>
                  <a:schemeClr val="bg2"/>
                </a:solidFill>
              </a:rPr>
              <a:t> </a:t>
            </a:r>
          </a:p>
        </p:txBody>
      </p:sp>
      <p:graphicFrame>
        <p:nvGraphicFramePr>
          <p:cNvPr id="1198094" name="Object 14"/>
          <p:cNvGraphicFramePr>
            <a:graphicFrameLocks noChangeAspect="1"/>
          </p:cNvGraphicFramePr>
          <p:nvPr/>
        </p:nvGraphicFramePr>
        <p:xfrm>
          <a:off x="107950" y="2060575"/>
          <a:ext cx="9036050" cy="2814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095" r:id="rId3" imgW="5424404" imgH="1864740" progId="Visio.Drawing.11">
                  <p:embed/>
                </p:oleObj>
              </mc:Choice>
              <mc:Fallback>
                <p:oleObj r:id="rId3" imgW="5424404" imgH="1864740" progId="Visio.Drawing.11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9264"/>
                      <a:stretch>
                        <a:fillRect/>
                      </a:stretch>
                    </p:blipFill>
                    <p:spPr bwMode="auto">
                      <a:xfrm>
                        <a:off x="107950" y="2060575"/>
                        <a:ext cx="9036050" cy="2814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8095" name="AutoShape 15"/>
          <p:cNvSpPr>
            <a:spLocks noChangeArrowheads="1"/>
          </p:cNvSpPr>
          <p:nvPr/>
        </p:nvSpPr>
        <p:spPr bwMode="auto">
          <a:xfrm>
            <a:off x="2266950" y="3284538"/>
            <a:ext cx="6265863" cy="936625"/>
          </a:xfrm>
          <a:prstGeom prst="roundRect">
            <a:avLst>
              <a:gd name="adj" fmla="val 16667"/>
            </a:avLst>
          </a:prstGeom>
          <a:noFill/>
          <a:ln w="12700" algn="ctr">
            <a:solidFill>
              <a:srgbClr val="FF6600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98096" name="AutoShape 16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027988" y="476250"/>
            <a:ext cx="849312" cy="509588"/>
          </a:xfrm>
          <a:prstGeom prst="actionButtonBlank">
            <a:avLst/>
          </a:prstGeom>
          <a:ln>
            <a:headEnd/>
            <a:tailEnd type="none" w="med" len="lg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引脚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C74F52-8D95-4ABA-95AE-F64DE5376E90}" type="slidenum">
              <a:rPr lang="zh-CN" altLang="en-US"/>
              <a:pPr/>
              <a:t>35</a:t>
            </a:fld>
            <a:endParaRPr lang="en-US" altLang="zh-CN"/>
          </a:p>
        </p:txBody>
      </p:sp>
      <p:sp>
        <p:nvSpPr>
          <p:cNvPr id="1199106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569325" cy="935038"/>
          </a:xfrm>
          <a:noFill/>
          <a:ln/>
        </p:spPr>
        <p:txBody>
          <a:bodyPr anchor="t"/>
          <a:lstStyle/>
          <a:p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8.1.1  LED</a:t>
            </a:r>
            <a:r>
              <a:rPr lang="zh-CN" altLang="en-US" sz="2800" b="1">
                <a:solidFill>
                  <a:schemeClr val="bg2"/>
                </a:solidFill>
                <a:ea typeface="黑体" pitchFamily="2" charset="-122"/>
              </a:rPr>
              <a:t>接口</a:t>
            </a:r>
            <a:r>
              <a:rPr lang="zh-CN" altLang="en-US" sz="2800" b="1">
                <a:solidFill>
                  <a:srgbClr val="006600"/>
                </a:solidFill>
                <a:ea typeface="黑体" pitchFamily="2" charset="-122"/>
              </a:rPr>
              <a:t>      </a:t>
            </a:r>
            <a:r>
              <a:rPr lang="zh-CN" altLang="en-US" sz="2800" b="1">
                <a:solidFill>
                  <a:srgbClr val="D60093"/>
                </a:solidFill>
                <a:ea typeface="黑体" pitchFamily="2" charset="-122"/>
              </a:rPr>
              <a:t>三、</a:t>
            </a:r>
            <a:r>
              <a:rPr lang="zh-CN" altLang="en-US" sz="2800" b="1">
                <a:solidFill>
                  <a:srgbClr val="CC0000"/>
                </a:solidFill>
                <a:ea typeface="黑体" pitchFamily="2" charset="-122"/>
              </a:rPr>
              <a:t>动态显示</a:t>
            </a:r>
            <a:r>
              <a:rPr lang="zh-CN" altLang="en-US" sz="2800" b="1">
                <a:solidFill>
                  <a:srgbClr val="D60093"/>
                </a:solidFill>
                <a:ea typeface="黑体" pitchFamily="2" charset="-122"/>
              </a:rPr>
              <a:t>的接口电路</a:t>
            </a:r>
            <a:br>
              <a:rPr lang="zh-CN" altLang="en-US" sz="2800" b="1">
                <a:solidFill>
                  <a:srgbClr val="D60093"/>
                </a:solidFill>
                <a:ea typeface="黑体" pitchFamily="2" charset="-122"/>
              </a:rPr>
            </a:br>
            <a:r>
              <a:rPr lang="zh-CN" altLang="en-US" sz="2800" b="1">
                <a:solidFill>
                  <a:srgbClr val="D60093"/>
                </a:solidFill>
                <a:ea typeface="黑体" pitchFamily="2" charset="-122"/>
              </a:rPr>
              <a:t>     </a:t>
            </a:r>
            <a:r>
              <a:rPr lang="en-US" altLang="zh-CN" sz="2800" b="1">
                <a:solidFill>
                  <a:srgbClr val="FF6600"/>
                </a:solidFill>
                <a:ea typeface="黑体" pitchFamily="2" charset="-122"/>
              </a:rPr>
              <a:t>2</a:t>
            </a:r>
            <a:r>
              <a:rPr lang="en-US" altLang="zh-CN" sz="2800" b="1">
                <a:solidFill>
                  <a:srgbClr val="FF6600"/>
                </a:solidFill>
                <a:latin typeface="宋体" pitchFamily="2" charset="-122"/>
              </a:rPr>
              <a:t>)</a:t>
            </a:r>
            <a:r>
              <a:rPr lang="en-US" altLang="zh-CN" sz="2800" b="1">
                <a:solidFill>
                  <a:srgbClr val="FF6600"/>
                </a:solidFill>
                <a:latin typeface="Times New Roman" pitchFamily="18" charset="0"/>
              </a:rPr>
              <a:t> </a:t>
            </a:r>
            <a:r>
              <a:rPr lang="zh-CN" altLang="en-US" sz="2800" b="1">
                <a:solidFill>
                  <a:srgbClr val="FF6600"/>
                </a:solidFill>
                <a:ea typeface="黑体" pitchFamily="2" charset="-122"/>
              </a:rPr>
              <a:t>用</a:t>
            </a:r>
            <a:r>
              <a:rPr lang="zh-CN" altLang="en-US" sz="2800" b="1">
                <a:solidFill>
                  <a:srgbClr val="FF0000"/>
                </a:solidFill>
                <a:ea typeface="黑体" pitchFamily="2" charset="-122"/>
              </a:rPr>
              <a:t>专用接口芯片</a:t>
            </a:r>
            <a:r>
              <a:rPr lang="zh-CN" altLang="en-US" sz="2800" b="1">
                <a:solidFill>
                  <a:srgbClr val="FF6600"/>
                </a:solidFill>
                <a:ea typeface="黑体" pitchFamily="2" charset="-122"/>
              </a:rPr>
              <a:t>：</a:t>
            </a:r>
            <a:r>
              <a:rPr lang="en-US" altLang="zh-CN" sz="2800" b="1">
                <a:solidFill>
                  <a:srgbClr val="CC0000"/>
                </a:solidFill>
                <a:ea typeface="黑体" pitchFamily="2" charset="-122"/>
              </a:rPr>
              <a:t>MM74C912/917</a:t>
            </a:r>
          </a:p>
        </p:txBody>
      </p:sp>
      <p:sp>
        <p:nvSpPr>
          <p:cNvPr id="1199110" name="Text Box 6"/>
          <p:cNvSpPr txBox="1">
            <a:spLocks noChangeArrowheads="1"/>
          </p:cNvSpPr>
          <p:nvPr/>
        </p:nvSpPr>
        <p:spPr bwMode="auto">
          <a:xfrm>
            <a:off x="2700338" y="6021388"/>
            <a:ext cx="38909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buClrTx/>
              <a:buFontTx/>
              <a:buNone/>
            </a:pPr>
            <a:r>
              <a:rPr kumimoji="1" lang="en-US" altLang="zh-CN">
                <a:solidFill>
                  <a:schemeClr val="bg2"/>
                </a:solidFill>
              </a:rPr>
              <a:t>MM74C912/917</a:t>
            </a:r>
            <a:r>
              <a:rPr kumimoji="1" lang="zh-CN" altLang="en-US">
                <a:solidFill>
                  <a:schemeClr val="bg2"/>
                </a:solidFill>
                <a:latin typeface="宋体" pitchFamily="2" charset="-122"/>
              </a:rPr>
              <a:t>的工作时序</a:t>
            </a:r>
            <a:r>
              <a:rPr kumimoji="1" lang="zh-CN" altLang="en-US">
                <a:solidFill>
                  <a:schemeClr val="bg2"/>
                </a:solidFill>
              </a:rPr>
              <a:t> </a:t>
            </a:r>
          </a:p>
        </p:txBody>
      </p:sp>
      <p:graphicFrame>
        <p:nvGraphicFramePr>
          <p:cNvPr id="1199111" name="Object 7"/>
          <p:cNvGraphicFramePr>
            <a:graphicFrameLocks noChangeAspect="1"/>
          </p:cNvGraphicFramePr>
          <p:nvPr/>
        </p:nvGraphicFramePr>
        <p:xfrm>
          <a:off x="49213" y="1525588"/>
          <a:ext cx="8915400" cy="427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112" r:id="rId3" imgW="3367223" imgH="1615387" progId="Visio.Drawing.11">
                  <p:embed/>
                </p:oleObj>
              </mc:Choice>
              <mc:Fallback>
                <p:oleObj r:id="rId3" imgW="3367223" imgH="1615387" progId="Visio.Drawing.11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13" y="1525588"/>
                        <a:ext cx="8915400" cy="427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9112" name="AutoShape 8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027988" y="476250"/>
            <a:ext cx="849312" cy="509588"/>
          </a:xfrm>
          <a:prstGeom prst="actionButtonBlank">
            <a:avLst/>
          </a:prstGeom>
          <a:ln>
            <a:headEnd/>
            <a:tailEnd type="none" w="med" len="lg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引脚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23092E-55F8-4C64-9B05-428ABBB31B53}" type="slidenum">
              <a:rPr lang="zh-CN" altLang="en-US"/>
              <a:pPr/>
              <a:t>36</a:t>
            </a:fld>
            <a:endParaRPr lang="en-US" altLang="zh-CN"/>
          </a:p>
        </p:txBody>
      </p:sp>
      <p:sp>
        <p:nvSpPr>
          <p:cNvPr id="1200133" name="AutoShape 5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027988" y="476250"/>
            <a:ext cx="849312" cy="509588"/>
          </a:xfrm>
          <a:prstGeom prst="actionButtonBlank">
            <a:avLst/>
          </a:prstGeom>
          <a:ln>
            <a:headEnd/>
            <a:tailEnd type="none" w="med" len="lg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引脚</a:t>
            </a:r>
          </a:p>
        </p:txBody>
      </p:sp>
      <p:sp>
        <p:nvSpPr>
          <p:cNvPr id="1200134" name="Text Box 6"/>
          <p:cNvSpPr txBox="1">
            <a:spLocks noChangeArrowheads="1"/>
          </p:cNvSpPr>
          <p:nvPr/>
        </p:nvSpPr>
        <p:spPr bwMode="auto">
          <a:xfrm>
            <a:off x="1704975" y="6284913"/>
            <a:ext cx="6035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buClrTx/>
              <a:buFontTx/>
              <a:buNone/>
            </a:pPr>
            <a:r>
              <a:rPr kumimoji="1" lang="en-US" altLang="zh-CN">
                <a:solidFill>
                  <a:schemeClr val="bg2"/>
                </a:solidFill>
              </a:rPr>
              <a:t>MM74C912/917</a:t>
            </a:r>
            <a:r>
              <a:rPr kumimoji="1" lang="zh-CN" altLang="en-US">
                <a:solidFill>
                  <a:schemeClr val="bg2"/>
                </a:solidFill>
                <a:latin typeface="宋体" pitchFamily="2" charset="-122"/>
              </a:rPr>
              <a:t>显示控制器的内部电路框图</a:t>
            </a:r>
            <a:r>
              <a:rPr kumimoji="1" lang="zh-CN" altLang="en-US">
                <a:solidFill>
                  <a:schemeClr val="bg2"/>
                </a:solidFill>
              </a:rPr>
              <a:t> </a:t>
            </a:r>
          </a:p>
        </p:txBody>
      </p:sp>
      <p:graphicFrame>
        <p:nvGraphicFramePr>
          <p:cNvPr id="1200135" name="Object 7"/>
          <p:cNvGraphicFramePr>
            <a:graphicFrameLocks noChangeAspect="1"/>
          </p:cNvGraphicFramePr>
          <p:nvPr/>
        </p:nvGraphicFramePr>
        <p:xfrm>
          <a:off x="76200" y="763588"/>
          <a:ext cx="8991600" cy="540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0136" name="Visio" r:id="rId4" imgW="5376040" imgH="3222292" progId="Visio.Drawing.11">
                  <p:embed/>
                </p:oleObj>
              </mc:Choice>
              <mc:Fallback>
                <p:oleObj name="Visio" r:id="rId4" imgW="5376040" imgH="3222292" progId="Visio.Drawing.11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763588"/>
                        <a:ext cx="8991600" cy="5402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171C94-3122-45E3-9AD1-84A5EF32FAAF}" type="slidenum">
              <a:rPr lang="zh-CN" altLang="en-US"/>
              <a:pPr/>
              <a:t>37</a:t>
            </a:fld>
            <a:endParaRPr lang="en-US" altLang="zh-CN"/>
          </a:p>
        </p:txBody>
      </p:sp>
      <p:sp>
        <p:nvSpPr>
          <p:cNvPr id="120115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569325" cy="935038"/>
          </a:xfrm>
          <a:noFill/>
          <a:ln/>
        </p:spPr>
        <p:txBody>
          <a:bodyPr anchor="t"/>
          <a:lstStyle/>
          <a:p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8.1.1  LED</a:t>
            </a:r>
            <a:r>
              <a:rPr lang="zh-CN" altLang="en-US" sz="2800" b="1">
                <a:solidFill>
                  <a:schemeClr val="bg2"/>
                </a:solidFill>
                <a:ea typeface="黑体" pitchFamily="2" charset="-122"/>
              </a:rPr>
              <a:t>接口</a:t>
            </a:r>
            <a:r>
              <a:rPr lang="zh-CN" altLang="en-US" sz="2800" b="1">
                <a:solidFill>
                  <a:srgbClr val="006600"/>
                </a:solidFill>
                <a:ea typeface="黑体" pitchFamily="2" charset="-122"/>
              </a:rPr>
              <a:t>      </a:t>
            </a:r>
            <a:r>
              <a:rPr lang="zh-CN" altLang="en-US" sz="2800" b="1">
                <a:solidFill>
                  <a:srgbClr val="D60093"/>
                </a:solidFill>
                <a:ea typeface="黑体" pitchFamily="2" charset="-122"/>
              </a:rPr>
              <a:t>三、</a:t>
            </a:r>
            <a:r>
              <a:rPr lang="zh-CN" altLang="en-US" sz="2800" b="1">
                <a:solidFill>
                  <a:srgbClr val="CC0000"/>
                </a:solidFill>
                <a:ea typeface="黑体" pitchFamily="2" charset="-122"/>
              </a:rPr>
              <a:t>动态显示</a:t>
            </a:r>
            <a:r>
              <a:rPr lang="zh-CN" altLang="en-US" sz="2800" b="1">
                <a:solidFill>
                  <a:srgbClr val="D60093"/>
                </a:solidFill>
                <a:ea typeface="黑体" pitchFamily="2" charset="-122"/>
              </a:rPr>
              <a:t>的接口电路</a:t>
            </a:r>
            <a:br>
              <a:rPr lang="zh-CN" altLang="en-US" sz="2800" b="1">
                <a:solidFill>
                  <a:srgbClr val="D60093"/>
                </a:solidFill>
                <a:ea typeface="黑体" pitchFamily="2" charset="-122"/>
              </a:rPr>
            </a:br>
            <a:r>
              <a:rPr lang="zh-CN" altLang="en-US" sz="2800" b="1">
                <a:solidFill>
                  <a:srgbClr val="D60093"/>
                </a:solidFill>
                <a:ea typeface="黑体" pitchFamily="2" charset="-122"/>
              </a:rPr>
              <a:t>     </a:t>
            </a:r>
            <a:r>
              <a:rPr lang="en-US" altLang="zh-CN" sz="2800" b="1">
                <a:solidFill>
                  <a:srgbClr val="FF6600"/>
                </a:solidFill>
                <a:ea typeface="黑体" pitchFamily="2" charset="-122"/>
              </a:rPr>
              <a:t>2</a:t>
            </a:r>
            <a:r>
              <a:rPr lang="en-US" altLang="zh-CN" sz="2800" b="1">
                <a:solidFill>
                  <a:srgbClr val="FF6600"/>
                </a:solidFill>
                <a:latin typeface="宋体" pitchFamily="2" charset="-122"/>
              </a:rPr>
              <a:t>)</a:t>
            </a:r>
            <a:r>
              <a:rPr lang="en-US" altLang="zh-CN" sz="2800" b="1">
                <a:solidFill>
                  <a:srgbClr val="FF6600"/>
                </a:solidFill>
                <a:latin typeface="Times New Roman" pitchFamily="18" charset="0"/>
              </a:rPr>
              <a:t> </a:t>
            </a:r>
            <a:r>
              <a:rPr lang="zh-CN" altLang="en-US" sz="2800" b="1">
                <a:solidFill>
                  <a:srgbClr val="FF6600"/>
                </a:solidFill>
                <a:ea typeface="黑体" pitchFamily="2" charset="-122"/>
              </a:rPr>
              <a:t>用</a:t>
            </a:r>
            <a:r>
              <a:rPr lang="zh-CN" altLang="en-US" sz="2800" b="1">
                <a:solidFill>
                  <a:srgbClr val="FF0000"/>
                </a:solidFill>
                <a:ea typeface="黑体" pitchFamily="2" charset="-122"/>
              </a:rPr>
              <a:t>专用接口芯片</a:t>
            </a:r>
            <a:r>
              <a:rPr lang="zh-CN" altLang="en-US" sz="2800" b="1">
                <a:solidFill>
                  <a:srgbClr val="FF6600"/>
                </a:solidFill>
                <a:ea typeface="黑体" pitchFamily="2" charset="-122"/>
              </a:rPr>
              <a:t>：</a:t>
            </a:r>
            <a:r>
              <a:rPr lang="en-US" altLang="zh-CN" sz="2800" b="1">
                <a:solidFill>
                  <a:srgbClr val="CC0000"/>
                </a:solidFill>
                <a:ea typeface="黑体" pitchFamily="2" charset="-122"/>
              </a:rPr>
              <a:t>MM74C912/917</a:t>
            </a:r>
          </a:p>
        </p:txBody>
      </p:sp>
      <p:sp>
        <p:nvSpPr>
          <p:cNvPr id="1201158" name="Text Box 6"/>
          <p:cNvSpPr txBox="1">
            <a:spLocks noChangeArrowheads="1"/>
          </p:cNvSpPr>
          <p:nvPr/>
        </p:nvSpPr>
        <p:spPr bwMode="auto">
          <a:xfrm>
            <a:off x="1692275" y="6284913"/>
            <a:ext cx="60499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buClrTx/>
              <a:buFontTx/>
              <a:buNone/>
            </a:pPr>
            <a:r>
              <a:rPr kumimoji="1" lang="en-US" altLang="zh-CN">
                <a:solidFill>
                  <a:schemeClr val="bg2"/>
                </a:solidFill>
              </a:rPr>
              <a:t>MM74C912/917</a:t>
            </a:r>
            <a:r>
              <a:rPr kumimoji="1" lang="zh-CN" altLang="en-US">
                <a:solidFill>
                  <a:schemeClr val="bg2"/>
                </a:solidFill>
                <a:latin typeface="宋体" pitchFamily="2" charset="-122"/>
              </a:rPr>
              <a:t>实现的</a:t>
            </a:r>
            <a:r>
              <a:rPr kumimoji="1" lang="en-US" altLang="zh-CN">
                <a:solidFill>
                  <a:schemeClr val="bg2"/>
                </a:solidFill>
              </a:rPr>
              <a:t>LED</a:t>
            </a:r>
            <a:r>
              <a:rPr kumimoji="1" lang="zh-CN" altLang="en-US">
                <a:solidFill>
                  <a:schemeClr val="bg2"/>
                </a:solidFill>
                <a:latin typeface="宋体" pitchFamily="2" charset="-122"/>
              </a:rPr>
              <a:t>数码管接口电路</a:t>
            </a:r>
            <a:r>
              <a:rPr kumimoji="1" lang="zh-CN" altLang="en-US">
                <a:solidFill>
                  <a:schemeClr val="bg2"/>
                </a:solidFill>
              </a:rPr>
              <a:t> </a:t>
            </a:r>
          </a:p>
        </p:txBody>
      </p:sp>
      <p:graphicFrame>
        <p:nvGraphicFramePr>
          <p:cNvPr id="1201159" name="Object 7"/>
          <p:cNvGraphicFramePr>
            <a:graphicFrameLocks noChangeAspect="1"/>
          </p:cNvGraphicFramePr>
          <p:nvPr/>
        </p:nvGraphicFramePr>
        <p:xfrm>
          <a:off x="107950" y="1524000"/>
          <a:ext cx="8991600" cy="469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1160" name="Visio" r:id="rId3" imgW="5253838" imgH="2746553" progId="Visio.Drawing.11">
                  <p:embed/>
                </p:oleObj>
              </mc:Choice>
              <mc:Fallback>
                <p:oleObj name="Visio" r:id="rId3" imgW="5253838" imgH="2746553" progId="Visio.Drawing.11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1524000"/>
                        <a:ext cx="8991600" cy="4691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1258" name="Group 106"/>
          <p:cNvGraphicFramePr>
            <a:graphicFrameLocks noGrp="1"/>
          </p:cNvGraphicFramePr>
          <p:nvPr/>
        </p:nvGraphicFramePr>
        <p:xfrm>
          <a:off x="1476375" y="1246188"/>
          <a:ext cx="7596188" cy="670560"/>
        </p:xfrm>
        <a:graphic>
          <a:graphicData uri="http://schemas.openxmlformats.org/drawingml/2006/table">
            <a:tbl>
              <a:tblPr/>
              <a:tblGrid>
                <a:gridCol w="476250"/>
                <a:gridCol w="474663"/>
                <a:gridCol w="473075"/>
                <a:gridCol w="476250"/>
                <a:gridCol w="473075"/>
                <a:gridCol w="474662"/>
                <a:gridCol w="441325"/>
                <a:gridCol w="476250"/>
                <a:gridCol w="506413"/>
                <a:gridCol w="476250"/>
                <a:gridCol w="474662"/>
                <a:gridCol w="476250"/>
                <a:gridCol w="473075"/>
                <a:gridCol w="474663"/>
                <a:gridCol w="473075"/>
                <a:gridCol w="476250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  <a:r>
                        <a:rPr kumimoji="0" lang="en-US" altLang="zh-CN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15</a:t>
                      </a:r>
                      <a:endParaRPr kumimoji="0" lang="zh-CN" altLang="en-US" sz="1600" b="1" i="0" u="none" strike="noStrike" cap="none" normalizeH="0" baseline="-2500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  <a:r>
                        <a:rPr kumimoji="0" lang="en-US" altLang="zh-CN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14</a:t>
                      </a:r>
                      <a:endParaRPr kumimoji="0" lang="zh-CN" altLang="en-US" sz="1600" b="1" i="0" u="none" strike="noStrike" cap="none" normalizeH="0" baseline="-2500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  <a:r>
                        <a:rPr kumimoji="0" lang="en-US" altLang="zh-CN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13</a:t>
                      </a:r>
                      <a:endParaRPr kumimoji="0" lang="zh-CN" altLang="en-US" sz="1600" b="1" i="0" u="none" strike="noStrike" cap="none" normalizeH="0" baseline="-2500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  <a:r>
                        <a:rPr kumimoji="0" lang="en-US" altLang="zh-CN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12</a:t>
                      </a:r>
                      <a:endParaRPr kumimoji="0" lang="zh-CN" altLang="en-US" sz="1600" b="1" i="0" u="none" strike="noStrike" cap="none" normalizeH="0" baseline="-2500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  <a:r>
                        <a:rPr kumimoji="0" lang="en-US" altLang="zh-CN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11</a:t>
                      </a:r>
                      <a:endParaRPr kumimoji="0" lang="zh-CN" altLang="en-US" sz="1600" b="1" i="0" u="none" strike="noStrike" cap="none" normalizeH="0" baseline="-2500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  <a:r>
                        <a:rPr kumimoji="0" lang="en-US" altLang="zh-CN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10</a:t>
                      </a:r>
                      <a:endParaRPr kumimoji="0" lang="zh-CN" altLang="en-US" sz="1600" b="1" i="0" u="none" strike="noStrike" cap="none" normalizeH="0" baseline="-2500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  <a:r>
                        <a:rPr kumimoji="0" lang="en-US" altLang="zh-CN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  <a:endParaRPr kumimoji="0" lang="zh-CN" altLang="en-US" sz="1600" b="1" i="0" u="none" strike="noStrike" cap="none" normalizeH="0" baseline="-2500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  <a:r>
                        <a:rPr kumimoji="0" lang="en-US" altLang="zh-CN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8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  <a:r>
                        <a:rPr kumimoji="0" lang="en-US" altLang="zh-CN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7</a:t>
                      </a:r>
                      <a:endParaRPr kumimoji="0" lang="zh-CN" altLang="en-US" sz="1600" b="1" i="0" u="none" strike="noStrike" cap="none" normalizeH="0" baseline="-2500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  <a:r>
                        <a:rPr kumimoji="0" lang="en-US" altLang="zh-CN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6</a:t>
                      </a:r>
                      <a:endParaRPr kumimoji="0" lang="zh-CN" altLang="en-US" sz="1600" b="1" i="0" u="none" strike="noStrike" cap="none" normalizeH="0" baseline="-2500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  <a:r>
                        <a:rPr kumimoji="0" lang="en-US" altLang="zh-CN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5</a:t>
                      </a:r>
                      <a:endParaRPr kumimoji="0" lang="zh-CN" altLang="en-US" sz="1600" b="1" i="0" u="none" strike="noStrike" cap="none" normalizeH="0" baseline="-2500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  <a:r>
                        <a:rPr kumimoji="0" lang="en-US" altLang="zh-CN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4</a:t>
                      </a:r>
                      <a:endParaRPr kumimoji="0" lang="zh-CN" altLang="en-US" sz="1600" b="1" i="0" u="none" strike="noStrike" cap="none" normalizeH="0" baseline="-2500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  <a:r>
                        <a:rPr kumimoji="0" lang="en-US" altLang="zh-CN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</a:t>
                      </a:r>
                      <a:endParaRPr kumimoji="0" lang="zh-CN" altLang="en-US" sz="1600" b="1" i="0" u="none" strike="noStrike" cap="none" normalizeH="0" baseline="-2500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  <a:r>
                        <a:rPr kumimoji="0" lang="en-US" altLang="zh-CN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</a:t>
                      </a:r>
                      <a:endParaRPr kumimoji="0" lang="zh-CN" altLang="en-US" sz="1600" b="1" i="0" u="none" strike="noStrike" cap="none" normalizeH="0" baseline="-2500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  <a:r>
                        <a:rPr kumimoji="0" lang="en-US" altLang="zh-CN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  <a:endParaRPr kumimoji="0" lang="zh-CN" altLang="en-US" sz="1600" b="1" i="0" u="none" strike="noStrike" cap="none" normalizeH="0" baseline="-2500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  <a:r>
                        <a:rPr kumimoji="0" lang="en-US" altLang="zh-CN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7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01259" name="AutoShape 107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8243888" y="476250"/>
            <a:ext cx="504825" cy="504825"/>
          </a:xfrm>
          <a:prstGeom prst="actionButtonReturn">
            <a:avLst/>
          </a:prstGeom>
          <a:ln>
            <a:headEnd/>
            <a:tailEnd type="none" w="med" len="lg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01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01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01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01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42D68E-9CBD-4FFC-AF7C-2FAA64634567}" type="slidenum">
              <a:rPr lang="zh-CN" altLang="en-US"/>
              <a:pPr/>
              <a:t>38</a:t>
            </a:fld>
            <a:endParaRPr lang="en-US" altLang="zh-CN"/>
          </a:p>
        </p:txBody>
      </p:sp>
      <p:sp>
        <p:nvSpPr>
          <p:cNvPr id="120217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569325" cy="935038"/>
          </a:xfrm>
          <a:noFill/>
          <a:ln/>
        </p:spPr>
        <p:txBody>
          <a:bodyPr anchor="t"/>
          <a:lstStyle/>
          <a:p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8.1.1  LED</a:t>
            </a:r>
            <a:r>
              <a:rPr lang="zh-CN" altLang="en-US" sz="2800" b="1">
                <a:solidFill>
                  <a:schemeClr val="bg2"/>
                </a:solidFill>
                <a:ea typeface="黑体" pitchFamily="2" charset="-122"/>
              </a:rPr>
              <a:t>接口</a:t>
            </a:r>
            <a:r>
              <a:rPr lang="zh-CN" altLang="en-US" sz="2800" b="1">
                <a:solidFill>
                  <a:srgbClr val="006600"/>
                </a:solidFill>
                <a:ea typeface="黑体" pitchFamily="2" charset="-122"/>
              </a:rPr>
              <a:t>      </a:t>
            </a:r>
            <a:r>
              <a:rPr lang="zh-CN" altLang="en-US" sz="2800" b="1">
                <a:solidFill>
                  <a:srgbClr val="D60093"/>
                </a:solidFill>
                <a:ea typeface="黑体" pitchFamily="2" charset="-122"/>
              </a:rPr>
              <a:t>三、</a:t>
            </a:r>
            <a:r>
              <a:rPr lang="zh-CN" altLang="en-US" sz="2800" b="1">
                <a:solidFill>
                  <a:srgbClr val="CC0000"/>
                </a:solidFill>
                <a:ea typeface="黑体" pitchFamily="2" charset="-122"/>
              </a:rPr>
              <a:t>动态显示</a:t>
            </a:r>
            <a:r>
              <a:rPr lang="zh-CN" altLang="en-US" sz="2800" b="1">
                <a:solidFill>
                  <a:srgbClr val="D60093"/>
                </a:solidFill>
                <a:ea typeface="黑体" pitchFamily="2" charset="-122"/>
              </a:rPr>
              <a:t>的接口电路</a:t>
            </a:r>
            <a:br>
              <a:rPr lang="zh-CN" altLang="en-US" sz="2800" b="1">
                <a:solidFill>
                  <a:srgbClr val="D60093"/>
                </a:solidFill>
                <a:ea typeface="黑体" pitchFamily="2" charset="-122"/>
              </a:rPr>
            </a:br>
            <a:r>
              <a:rPr lang="zh-CN" altLang="en-US" sz="2800" b="1">
                <a:solidFill>
                  <a:srgbClr val="D60093"/>
                </a:solidFill>
                <a:ea typeface="黑体" pitchFamily="2" charset="-122"/>
              </a:rPr>
              <a:t>     </a:t>
            </a:r>
            <a:r>
              <a:rPr lang="en-US" altLang="zh-CN" sz="2800" b="1">
                <a:solidFill>
                  <a:srgbClr val="FF6600"/>
                </a:solidFill>
                <a:ea typeface="黑体" pitchFamily="2" charset="-122"/>
              </a:rPr>
              <a:t>2</a:t>
            </a:r>
            <a:r>
              <a:rPr lang="en-US" altLang="zh-CN" sz="2800" b="1">
                <a:solidFill>
                  <a:srgbClr val="FF6600"/>
                </a:solidFill>
                <a:latin typeface="宋体" pitchFamily="2" charset="-122"/>
              </a:rPr>
              <a:t>)</a:t>
            </a:r>
            <a:r>
              <a:rPr lang="en-US" altLang="zh-CN" sz="2800" b="1">
                <a:solidFill>
                  <a:srgbClr val="FF6600"/>
                </a:solidFill>
                <a:latin typeface="Times New Roman" pitchFamily="18" charset="0"/>
              </a:rPr>
              <a:t> </a:t>
            </a:r>
            <a:r>
              <a:rPr lang="zh-CN" altLang="en-US" sz="2800" b="1">
                <a:solidFill>
                  <a:srgbClr val="FF6600"/>
                </a:solidFill>
                <a:ea typeface="黑体" pitchFamily="2" charset="-122"/>
              </a:rPr>
              <a:t>用</a:t>
            </a:r>
            <a:r>
              <a:rPr lang="zh-CN" altLang="en-US" sz="2800" b="1">
                <a:solidFill>
                  <a:srgbClr val="FF0000"/>
                </a:solidFill>
                <a:ea typeface="黑体" pitchFamily="2" charset="-122"/>
              </a:rPr>
              <a:t>专用接口芯片</a:t>
            </a:r>
            <a:r>
              <a:rPr lang="zh-CN" altLang="en-US" sz="2800" b="1">
                <a:solidFill>
                  <a:srgbClr val="FF6600"/>
                </a:solidFill>
                <a:ea typeface="黑体" pitchFamily="2" charset="-122"/>
              </a:rPr>
              <a:t>：</a:t>
            </a:r>
            <a:r>
              <a:rPr lang="en-US" altLang="zh-CN" sz="2800" b="1">
                <a:solidFill>
                  <a:srgbClr val="CC0000"/>
                </a:solidFill>
                <a:ea typeface="黑体" pitchFamily="2" charset="-122"/>
              </a:rPr>
              <a:t>MM74C912/917</a:t>
            </a:r>
          </a:p>
        </p:txBody>
      </p:sp>
      <p:sp>
        <p:nvSpPr>
          <p:cNvPr id="1202179" name="AutoShape 3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808913" y="476250"/>
            <a:ext cx="1155700" cy="509588"/>
          </a:xfrm>
          <a:prstGeom prst="actionButtonBlank">
            <a:avLst/>
          </a:prstGeom>
          <a:ln>
            <a:headEnd/>
            <a:tailEnd type="none" w="med" len="lg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电路图</a:t>
            </a:r>
          </a:p>
        </p:txBody>
      </p:sp>
      <p:sp>
        <p:nvSpPr>
          <p:cNvPr id="1202236" name="Rectangle 60"/>
          <p:cNvSpPr>
            <a:spLocks noGrp="1" noChangeArrowheads="1"/>
          </p:cNvSpPr>
          <p:nvPr>
            <p:ph type="body" idx="1"/>
          </p:nvPr>
        </p:nvSpPr>
        <p:spPr>
          <a:xfrm>
            <a:off x="250825" y="1700213"/>
            <a:ext cx="8713788" cy="4968875"/>
          </a:xfrm>
          <a:noFill/>
          <a:ln/>
        </p:spPr>
        <p:txBody>
          <a:bodyPr/>
          <a:lstStyle/>
          <a:p>
            <a:pPr marL="355600" indent="-355600">
              <a:spcAft>
                <a:spcPct val="10000"/>
              </a:spcAft>
            </a:pPr>
            <a:r>
              <a:rPr lang="zh-CN" altLang="en-US" sz="2800" b="1">
                <a:latin typeface="Times New Roman" pitchFamily="18" charset="0"/>
              </a:rPr>
              <a:t>上图电路中采用</a:t>
            </a:r>
            <a:r>
              <a:rPr lang="en-US" altLang="zh-CN" sz="2800" b="1">
                <a:latin typeface="Times New Roman" pitchFamily="18" charset="0"/>
              </a:rPr>
              <a:t>MM74C912</a:t>
            </a:r>
            <a:r>
              <a:rPr lang="zh-CN" altLang="en-US" sz="2800" b="1">
                <a:latin typeface="Times New Roman" pitchFamily="18" charset="0"/>
              </a:rPr>
              <a:t>芯片作为</a:t>
            </a:r>
            <a:r>
              <a:rPr lang="en-US" altLang="zh-CN" sz="2800" b="1">
                <a:latin typeface="Times New Roman" pitchFamily="18" charset="0"/>
              </a:rPr>
              <a:t>LED</a:t>
            </a:r>
            <a:r>
              <a:rPr lang="zh-CN" altLang="en-US" sz="2800" b="1">
                <a:latin typeface="Times New Roman" pitchFamily="18" charset="0"/>
              </a:rPr>
              <a:t>数码管接口，可实现十进制数显示。</a:t>
            </a:r>
          </a:p>
          <a:p>
            <a:pPr marL="355600" indent="-355600">
              <a:spcAft>
                <a:spcPct val="10000"/>
              </a:spcAft>
            </a:pPr>
            <a:r>
              <a:rPr lang="zh-CN" altLang="en-US" sz="2800" b="1">
                <a:latin typeface="Times New Roman" pitchFamily="18" charset="0"/>
              </a:rPr>
              <a:t>现在在以</a:t>
            </a:r>
            <a:r>
              <a:rPr lang="en-US" altLang="zh-CN" sz="2800" b="1">
                <a:latin typeface="Times New Roman" pitchFamily="18" charset="0"/>
              </a:rPr>
              <a:t>DATA</a:t>
            </a:r>
            <a:r>
              <a:rPr lang="zh-CN" altLang="en-US" sz="2800" b="1">
                <a:latin typeface="Times New Roman" pitchFamily="18" charset="0"/>
              </a:rPr>
              <a:t>为首地址的存储单元中存放有一个</a:t>
            </a:r>
            <a:r>
              <a:rPr lang="en-US" altLang="zh-CN" sz="2800" b="1">
                <a:solidFill>
                  <a:srgbClr val="CC0000"/>
                </a:solidFill>
                <a:latin typeface="Times New Roman" pitchFamily="18" charset="0"/>
              </a:rPr>
              <a:t>6</a:t>
            </a:r>
            <a:r>
              <a:rPr lang="zh-CN" altLang="en-US" sz="2800" b="1">
                <a:solidFill>
                  <a:srgbClr val="CC0000"/>
                </a:solidFill>
                <a:latin typeface="Times New Roman" pitchFamily="18" charset="0"/>
              </a:rPr>
              <a:t>位</a:t>
            </a:r>
            <a:r>
              <a:rPr lang="zh-CN" altLang="en-US" sz="2800" b="1">
                <a:solidFill>
                  <a:srgbClr val="006600"/>
                </a:solidFill>
                <a:latin typeface="Times New Roman" pitchFamily="18" charset="0"/>
              </a:rPr>
              <a:t>非压缩型</a:t>
            </a:r>
            <a:r>
              <a:rPr lang="en-US" altLang="zh-CN" sz="2800" b="1">
                <a:solidFill>
                  <a:srgbClr val="0000FF"/>
                </a:solidFill>
                <a:latin typeface="Times New Roman" pitchFamily="18" charset="0"/>
              </a:rPr>
              <a:t>BCD</a:t>
            </a:r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</a:rPr>
              <a:t>数</a:t>
            </a:r>
            <a:r>
              <a:rPr lang="en-US" altLang="zh-CN" sz="2800" b="1">
                <a:solidFill>
                  <a:srgbClr val="0000FF"/>
                </a:solidFill>
                <a:latin typeface="宋体" pitchFamily="2" charset="-122"/>
              </a:rPr>
              <a:t>(</a:t>
            </a:r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</a:rPr>
              <a:t>十进制数</a:t>
            </a:r>
            <a:r>
              <a:rPr lang="en-US" altLang="zh-CN" sz="2800" b="1">
                <a:solidFill>
                  <a:srgbClr val="0000FF"/>
                </a:solidFill>
                <a:latin typeface="宋体" pitchFamily="2" charset="-122"/>
              </a:rPr>
              <a:t>)</a:t>
            </a:r>
            <a:r>
              <a:rPr lang="zh-CN" altLang="en-US" sz="2800" b="1">
                <a:latin typeface="Times New Roman" pitchFamily="18" charset="0"/>
              </a:rPr>
              <a:t>，</a:t>
            </a:r>
            <a:r>
              <a:rPr lang="zh-CN" altLang="en-US" sz="2800" b="1">
                <a:solidFill>
                  <a:srgbClr val="D60093"/>
                </a:solidFill>
                <a:latin typeface="Times New Roman" pitchFamily="18" charset="0"/>
              </a:rPr>
              <a:t>高</a:t>
            </a:r>
            <a:r>
              <a:rPr lang="en-US" altLang="zh-CN" sz="2800" b="1">
                <a:solidFill>
                  <a:srgbClr val="D60093"/>
                </a:solidFill>
                <a:latin typeface="Times New Roman" pitchFamily="18" charset="0"/>
              </a:rPr>
              <a:t>4</a:t>
            </a:r>
            <a:r>
              <a:rPr lang="zh-CN" altLang="en-US" sz="2800" b="1">
                <a:solidFill>
                  <a:srgbClr val="D60093"/>
                </a:solidFill>
                <a:latin typeface="Times New Roman" pitchFamily="18" charset="0"/>
              </a:rPr>
              <a:t>位</a:t>
            </a:r>
            <a:r>
              <a:rPr lang="zh-CN" altLang="en-US" sz="2800" b="1">
                <a:latin typeface="Times New Roman" pitchFamily="18" charset="0"/>
              </a:rPr>
              <a:t>为</a:t>
            </a:r>
            <a:r>
              <a:rPr lang="zh-CN" altLang="en-US" sz="2800" b="1">
                <a:solidFill>
                  <a:srgbClr val="D60093"/>
                </a:solidFill>
                <a:latin typeface="Times New Roman" pitchFamily="18" charset="0"/>
              </a:rPr>
              <a:t>整数部分</a:t>
            </a:r>
            <a:r>
              <a:rPr lang="zh-CN" altLang="en-US" sz="2800" b="1">
                <a:latin typeface="Times New Roman" pitchFamily="18" charset="0"/>
              </a:rPr>
              <a:t>，</a:t>
            </a:r>
            <a:r>
              <a:rPr lang="zh-CN" altLang="en-US" sz="2800" b="1">
                <a:solidFill>
                  <a:srgbClr val="D60093"/>
                </a:solidFill>
                <a:latin typeface="Times New Roman" pitchFamily="18" charset="0"/>
              </a:rPr>
              <a:t>低</a:t>
            </a:r>
            <a:r>
              <a:rPr lang="en-US" altLang="zh-CN" sz="2800" b="1">
                <a:solidFill>
                  <a:srgbClr val="D60093"/>
                </a:solidFill>
                <a:latin typeface="Times New Roman" pitchFamily="18" charset="0"/>
              </a:rPr>
              <a:t>2</a:t>
            </a:r>
            <a:r>
              <a:rPr lang="zh-CN" altLang="en-US" sz="2800" b="1">
                <a:solidFill>
                  <a:srgbClr val="D60093"/>
                </a:solidFill>
                <a:latin typeface="Times New Roman" pitchFamily="18" charset="0"/>
              </a:rPr>
              <a:t>位</a:t>
            </a:r>
            <a:r>
              <a:rPr lang="zh-CN" altLang="en-US" sz="2800" b="1">
                <a:latin typeface="Times New Roman" pitchFamily="18" charset="0"/>
              </a:rPr>
              <a:t>为</a:t>
            </a:r>
            <a:r>
              <a:rPr lang="zh-CN" altLang="en-US" sz="2800" b="1">
                <a:solidFill>
                  <a:srgbClr val="D60093"/>
                </a:solidFill>
                <a:latin typeface="Times New Roman" pitchFamily="18" charset="0"/>
              </a:rPr>
              <a:t>小数部分</a:t>
            </a:r>
            <a:r>
              <a:rPr lang="zh-CN" altLang="en-US" sz="2800" b="1">
                <a:latin typeface="Times New Roman" pitchFamily="18" charset="0"/>
              </a:rPr>
              <a:t>，数码</a:t>
            </a:r>
            <a:r>
              <a:rPr lang="zh-CN" altLang="en-US" sz="2800" b="1">
                <a:solidFill>
                  <a:srgbClr val="6600CC"/>
                </a:solidFill>
                <a:latin typeface="Times New Roman" pitchFamily="18" charset="0"/>
              </a:rPr>
              <a:t>高位</a:t>
            </a:r>
            <a:r>
              <a:rPr lang="zh-CN" altLang="en-US" sz="2800" b="1">
                <a:latin typeface="Times New Roman" pitchFamily="18" charset="0"/>
              </a:rPr>
              <a:t>放在</a:t>
            </a:r>
            <a:r>
              <a:rPr lang="zh-CN" altLang="en-US" sz="2800" b="1">
                <a:solidFill>
                  <a:srgbClr val="6600CC"/>
                </a:solidFill>
                <a:latin typeface="Times New Roman" pitchFamily="18" charset="0"/>
              </a:rPr>
              <a:t>高地址</a:t>
            </a:r>
            <a:r>
              <a:rPr lang="zh-CN" altLang="en-US" sz="2800" b="1">
                <a:latin typeface="Times New Roman" pitchFamily="18" charset="0"/>
              </a:rPr>
              <a:t>中，依次排列。将这个</a:t>
            </a:r>
            <a:r>
              <a:rPr lang="zh-CN" altLang="en-US" sz="2800" b="1">
                <a:solidFill>
                  <a:srgbClr val="FF5050"/>
                </a:solidFill>
                <a:latin typeface="Times New Roman" pitchFamily="18" charset="0"/>
              </a:rPr>
              <a:t>带有小数点</a:t>
            </a:r>
            <a:r>
              <a:rPr lang="zh-CN" altLang="en-US" sz="2800" b="1">
                <a:latin typeface="Times New Roman" pitchFamily="18" charset="0"/>
              </a:rPr>
              <a:t>的</a:t>
            </a:r>
            <a:r>
              <a:rPr lang="en-US" altLang="zh-CN" sz="2800" b="1">
                <a:latin typeface="Times New Roman" pitchFamily="18" charset="0"/>
              </a:rPr>
              <a:t>6</a:t>
            </a:r>
            <a:r>
              <a:rPr lang="zh-CN" altLang="en-US" sz="2800" b="1">
                <a:latin typeface="Times New Roman" pitchFamily="18" charset="0"/>
              </a:rPr>
              <a:t>位数加以</a:t>
            </a:r>
            <a:r>
              <a:rPr lang="zh-CN" altLang="en-US" sz="2800" b="1">
                <a:latin typeface="Times New Roman" pitchFamily="18" charset="0"/>
                <a:ea typeface="黑体" pitchFamily="2" charset="-122"/>
              </a:rPr>
              <a:t>显示</a:t>
            </a:r>
            <a:r>
              <a:rPr lang="zh-CN" altLang="en-US" sz="2800" b="1">
                <a:latin typeface="Times New Roman" pitchFamily="18" charset="0"/>
              </a:rPr>
              <a:t>的</a:t>
            </a:r>
            <a:r>
              <a:rPr lang="zh-CN" altLang="en-US" sz="2800" b="1">
                <a:solidFill>
                  <a:schemeClr val="bg2"/>
                </a:solidFill>
                <a:latin typeface="Times New Roman" pitchFamily="18" charset="0"/>
                <a:ea typeface="黑体" pitchFamily="2" charset="-122"/>
              </a:rPr>
              <a:t>控制子程序</a:t>
            </a:r>
            <a:r>
              <a:rPr lang="zh-CN" altLang="en-US" sz="2800" b="1">
                <a:latin typeface="Times New Roman" pitchFamily="18" charset="0"/>
              </a:rPr>
              <a:t>如下：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209" name="AutoShape 9"/>
          <p:cNvSpPr>
            <a:spLocks noChangeArrowheads="1"/>
          </p:cNvSpPr>
          <p:nvPr/>
        </p:nvSpPr>
        <p:spPr bwMode="auto">
          <a:xfrm flipH="1">
            <a:off x="5364163" y="3860800"/>
            <a:ext cx="792162" cy="2735263"/>
          </a:xfrm>
          <a:prstGeom prst="flowChartManualInput">
            <a:avLst/>
          </a:prstGeom>
          <a:solidFill>
            <a:srgbClr val="FFFFCC"/>
          </a:solidFill>
          <a:ln w="28575" algn="ctr">
            <a:noFill/>
            <a:miter lim="800000"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203221" name="AutoShape 21"/>
          <p:cNvSpPr>
            <a:spLocks noChangeArrowheads="1"/>
          </p:cNvSpPr>
          <p:nvPr/>
        </p:nvSpPr>
        <p:spPr bwMode="auto">
          <a:xfrm rot="5400000">
            <a:off x="6192838" y="1304925"/>
            <a:ext cx="863600" cy="2520950"/>
          </a:xfrm>
          <a:prstGeom prst="triangle">
            <a:avLst>
              <a:gd name="adj" fmla="val 50000"/>
            </a:avLst>
          </a:prstGeom>
          <a:solidFill>
            <a:srgbClr val="FFFFCC"/>
          </a:solidFill>
          <a:ln w="28575" algn="ctr">
            <a:solidFill>
              <a:srgbClr val="FFFFCC"/>
            </a:solidFill>
            <a:miter lim="800000"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203222" name="Rectangle 22"/>
          <p:cNvSpPr>
            <a:spLocks noChangeArrowheads="1"/>
          </p:cNvSpPr>
          <p:nvPr/>
        </p:nvSpPr>
        <p:spPr bwMode="auto">
          <a:xfrm>
            <a:off x="179388" y="404813"/>
            <a:ext cx="5184775" cy="6192837"/>
          </a:xfrm>
          <a:prstGeom prst="rect">
            <a:avLst/>
          </a:prstGeom>
          <a:solidFill>
            <a:srgbClr val="FFFFCC"/>
          </a:solidFill>
          <a:ln w="28575" algn="ctr">
            <a:noFill/>
            <a:miter lim="800000"/>
            <a:headEnd/>
            <a:tailEnd type="none" w="med" len="lg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20320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23850" y="404813"/>
            <a:ext cx="5905500" cy="6264275"/>
          </a:xfrm>
          <a:noFill/>
          <a:ln/>
        </p:spPr>
        <p:txBody>
          <a:bodyPr/>
          <a:lstStyle/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b="1">
                <a:latin typeface="Courier New" pitchFamily="49" charset="0"/>
              </a:rPr>
              <a:t>LEA </a:t>
            </a:r>
            <a:r>
              <a:rPr lang="en-US" altLang="zh-CN" sz="2000" b="1">
                <a:solidFill>
                  <a:srgbClr val="0000FF"/>
                </a:solidFill>
                <a:latin typeface="Courier New" pitchFamily="49" charset="0"/>
              </a:rPr>
              <a:t>SI</a:t>
            </a:r>
            <a:r>
              <a:rPr lang="en-US" altLang="zh-CN" sz="2000" b="1">
                <a:latin typeface="Courier New" pitchFamily="49" charset="0"/>
              </a:rPr>
              <a:t>,</a:t>
            </a:r>
            <a:r>
              <a:rPr lang="en-US" altLang="zh-CN" sz="2000" b="1">
                <a:solidFill>
                  <a:srgbClr val="0000FF"/>
                </a:solidFill>
                <a:latin typeface="Courier New" pitchFamily="49" charset="0"/>
              </a:rPr>
              <a:t>DATA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b="1">
                <a:latin typeface="Courier New" pitchFamily="49" charset="0"/>
              </a:rPr>
              <a:t>MOV </a:t>
            </a:r>
            <a:r>
              <a:rPr lang="en-US" altLang="zh-CN" sz="2000" b="1">
                <a:solidFill>
                  <a:srgbClr val="FF0000"/>
                </a:solidFill>
                <a:latin typeface="Courier New" pitchFamily="49" charset="0"/>
              </a:rPr>
              <a:t>DX</a:t>
            </a:r>
            <a:r>
              <a:rPr lang="en-US" altLang="zh-CN" sz="2000" b="1">
                <a:latin typeface="Courier New" pitchFamily="49" charset="0"/>
              </a:rPr>
              <a:t>,</a:t>
            </a:r>
            <a:r>
              <a:rPr lang="en-US" altLang="zh-CN" sz="2000" b="1">
                <a:solidFill>
                  <a:srgbClr val="FF0000"/>
                </a:solidFill>
                <a:latin typeface="Courier New" pitchFamily="49" charset="0"/>
              </a:rPr>
              <a:t>02F8H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b="1">
                <a:latin typeface="Courier New" pitchFamily="49" charset="0"/>
              </a:rPr>
              <a:t>MOV AL,[</a:t>
            </a:r>
            <a:r>
              <a:rPr lang="en-US" altLang="zh-CN" sz="2000" b="1">
                <a:solidFill>
                  <a:srgbClr val="0000FF"/>
                </a:solidFill>
                <a:latin typeface="Courier New" pitchFamily="49" charset="0"/>
              </a:rPr>
              <a:t>SI+5</a:t>
            </a:r>
            <a:r>
              <a:rPr lang="en-US" altLang="zh-CN" sz="2000" b="1">
                <a:latin typeface="Courier New" pitchFamily="49" charset="0"/>
              </a:rPr>
              <a:t>]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b="1">
                <a:latin typeface="Courier New" pitchFamily="49" charset="0"/>
              </a:rPr>
              <a:t>OUT DX,AL	  ;</a:t>
            </a:r>
            <a:r>
              <a:rPr lang="zh-CN" altLang="en-US" sz="2000" b="1">
                <a:latin typeface="Courier New" pitchFamily="49" charset="0"/>
              </a:rPr>
              <a:t>千位数输出到数码管</a:t>
            </a:r>
            <a:r>
              <a:rPr lang="en-US" altLang="zh-CN" sz="2000" b="1">
                <a:latin typeface="Courier New" pitchFamily="49" charset="0"/>
              </a:rPr>
              <a:t>1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b="1">
                <a:solidFill>
                  <a:srgbClr val="FF0000"/>
                </a:solidFill>
                <a:latin typeface="Courier New" pitchFamily="49" charset="0"/>
              </a:rPr>
              <a:t>INC DX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b="1">
                <a:latin typeface="Courier New" pitchFamily="49" charset="0"/>
              </a:rPr>
              <a:t>MOV AL,[</a:t>
            </a:r>
            <a:r>
              <a:rPr lang="en-US" altLang="zh-CN" sz="2000" b="1">
                <a:solidFill>
                  <a:srgbClr val="0000FF"/>
                </a:solidFill>
                <a:latin typeface="Courier New" pitchFamily="49" charset="0"/>
              </a:rPr>
              <a:t>SI+4</a:t>
            </a:r>
            <a:r>
              <a:rPr lang="en-US" altLang="zh-CN" sz="2000" b="1">
                <a:latin typeface="Courier New" pitchFamily="49" charset="0"/>
              </a:rPr>
              <a:t>]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b="1">
                <a:latin typeface="Courier New" pitchFamily="49" charset="0"/>
              </a:rPr>
              <a:t>OUT DX,AL	  ;</a:t>
            </a:r>
            <a:r>
              <a:rPr lang="zh-CN" altLang="en-US" sz="2000" b="1">
                <a:latin typeface="Courier New" pitchFamily="49" charset="0"/>
              </a:rPr>
              <a:t>百位数输出到数码管</a:t>
            </a:r>
            <a:r>
              <a:rPr lang="en-US" altLang="zh-CN" sz="2000" b="1">
                <a:latin typeface="Courier New" pitchFamily="49" charset="0"/>
              </a:rPr>
              <a:t>2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b="1">
                <a:solidFill>
                  <a:srgbClr val="FF0000"/>
                </a:solidFill>
                <a:latin typeface="Courier New" pitchFamily="49" charset="0"/>
              </a:rPr>
              <a:t>INC DX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b="1">
                <a:latin typeface="Courier New" pitchFamily="49" charset="0"/>
              </a:rPr>
              <a:t>MOV AL,[</a:t>
            </a:r>
            <a:r>
              <a:rPr lang="en-US" altLang="zh-CN" sz="2000" b="1">
                <a:solidFill>
                  <a:srgbClr val="0000FF"/>
                </a:solidFill>
                <a:latin typeface="Courier New" pitchFamily="49" charset="0"/>
              </a:rPr>
              <a:t>SI+3</a:t>
            </a:r>
            <a:r>
              <a:rPr lang="en-US" altLang="zh-CN" sz="2000" b="1">
                <a:latin typeface="Courier New" pitchFamily="49" charset="0"/>
              </a:rPr>
              <a:t>]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b="1">
                <a:latin typeface="Courier New" pitchFamily="49" charset="0"/>
              </a:rPr>
              <a:t>OUT DX,AL	  ;</a:t>
            </a:r>
            <a:r>
              <a:rPr lang="zh-CN" altLang="en-US" sz="2000" b="1">
                <a:latin typeface="Courier New" pitchFamily="49" charset="0"/>
              </a:rPr>
              <a:t>十位数输出到数码管</a:t>
            </a:r>
            <a:r>
              <a:rPr lang="en-US" altLang="zh-CN" sz="2000" b="1">
                <a:latin typeface="Courier New" pitchFamily="49" charset="0"/>
              </a:rPr>
              <a:t>3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b="1">
                <a:solidFill>
                  <a:srgbClr val="FF0000"/>
                </a:solidFill>
                <a:latin typeface="Courier New" pitchFamily="49" charset="0"/>
              </a:rPr>
              <a:t>INC DX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b="1">
                <a:latin typeface="Courier New" pitchFamily="49" charset="0"/>
              </a:rPr>
              <a:t>MOV AL,[</a:t>
            </a:r>
            <a:r>
              <a:rPr lang="en-US" altLang="zh-CN" sz="2000" b="1">
                <a:solidFill>
                  <a:srgbClr val="0000FF"/>
                </a:solidFill>
                <a:latin typeface="Courier New" pitchFamily="49" charset="0"/>
              </a:rPr>
              <a:t>SI+2</a:t>
            </a:r>
            <a:r>
              <a:rPr lang="en-US" altLang="zh-CN" sz="2000" b="1">
                <a:latin typeface="Courier New" pitchFamily="49" charset="0"/>
              </a:rPr>
              <a:t>]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b="1">
                <a:solidFill>
                  <a:srgbClr val="008000"/>
                </a:solidFill>
                <a:latin typeface="Courier New" pitchFamily="49" charset="0"/>
              </a:rPr>
              <a:t>OR  AL,10H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b="1">
                <a:latin typeface="Courier New" pitchFamily="49" charset="0"/>
              </a:rPr>
              <a:t>OUT DX,AL	  ;</a:t>
            </a:r>
            <a:r>
              <a:rPr lang="zh-CN" altLang="en-US" sz="2000" b="1">
                <a:latin typeface="Courier New" pitchFamily="49" charset="0"/>
              </a:rPr>
              <a:t>个位数</a:t>
            </a:r>
            <a:r>
              <a:rPr lang="en-US" altLang="zh-CN" sz="2000" b="1">
                <a:latin typeface="Courier New" pitchFamily="49" charset="0"/>
              </a:rPr>
              <a:t>+</a:t>
            </a:r>
            <a:r>
              <a:rPr lang="zh-CN" altLang="en-US" sz="2000" b="1">
                <a:solidFill>
                  <a:srgbClr val="008000"/>
                </a:solidFill>
                <a:latin typeface="Courier New" pitchFamily="49" charset="0"/>
              </a:rPr>
              <a:t>小数点</a:t>
            </a:r>
            <a:r>
              <a:rPr lang="zh-CN" altLang="en-US" sz="2000" b="1">
                <a:latin typeface="Courier New" pitchFamily="49" charset="0"/>
              </a:rPr>
              <a:t>输出到数码管</a:t>
            </a:r>
            <a:r>
              <a:rPr lang="en-US" altLang="zh-CN" sz="2000" b="1">
                <a:latin typeface="Courier New" pitchFamily="49" charset="0"/>
              </a:rPr>
              <a:t>4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b="1">
                <a:solidFill>
                  <a:srgbClr val="FF0000"/>
                </a:solidFill>
                <a:latin typeface="Courier New" pitchFamily="49" charset="0"/>
              </a:rPr>
              <a:t>INC DX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b="1">
                <a:latin typeface="Courier New" pitchFamily="49" charset="0"/>
              </a:rPr>
              <a:t>MOV AL,[</a:t>
            </a:r>
            <a:r>
              <a:rPr lang="en-US" altLang="zh-CN" sz="2000" b="1">
                <a:solidFill>
                  <a:srgbClr val="0000FF"/>
                </a:solidFill>
                <a:latin typeface="Courier New" pitchFamily="49" charset="0"/>
              </a:rPr>
              <a:t>SI+1</a:t>
            </a:r>
            <a:r>
              <a:rPr lang="en-US" altLang="zh-CN" sz="2000" b="1">
                <a:latin typeface="Courier New" pitchFamily="49" charset="0"/>
              </a:rPr>
              <a:t>]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b="1">
                <a:latin typeface="Courier New" pitchFamily="49" charset="0"/>
              </a:rPr>
              <a:t>OUT DX,AL	  ;</a:t>
            </a:r>
            <a:r>
              <a:rPr lang="zh-CN" altLang="en-US" sz="2000" b="1">
                <a:latin typeface="Courier New" pitchFamily="49" charset="0"/>
              </a:rPr>
              <a:t>十分之一位数输出到数码管</a:t>
            </a:r>
            <a:r>
              <a:rPr lang="en-US" altLang="zh-CN" sz="2000" b="1">
                <a:latin typeface="Courier New" pitchFamily="49" charset="0"/>
              </a:rPr>
              <a:t>5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b="1">
                <a:solidFill>
                  <a:srgbClr val="FF0000"/>
                </a:solidFill>
                <a:latin typeface="Courier New" pitchFamily="49" charset="0"/>
              </a:rPr>
              <a:t>INC DX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b="1">
                <a:latin typeface="Courier New" pitchFamily="49" charset="0"/>
              </a:rPr>
              <a:t>MOV AL,[</a:t>
            </a:r>
            <a:r>
              <a:rPr lang="en-US" altLang="zh-CN" sz="2000" b="1">
                <a:solidFill>
                  <a:srgbClr val="0000FF"/>
                </a:solidFill>
                <a:latin typeface="Courier New" pitchFamily="49" charset="0"/>
              </a:rPr>
              <a:t>SI</a:t>
            </a:r>
            <a:r>
              <a:rPr lang="en-US" altLang="zh-CN" sz="2000" b="1">
                <a:latin typeface="Courier New" pitchFamily="49" charset="0"/>
              </a:rPr>
              <a:t>]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b="1">
                <a:latin typeface="Courier New" pitchFamily="49" charset="0"/>
              </a:rPr>
              <a:t>OUT DX,AL	  ;</a:t>
            </a:r>
            <a:r>
              <a:rPr lang="zh-CN" altLang="en-US" sz="2000" b="1">
                <a:latin typeface="Courier New" pitchFamily="49" charset="0"/>
              </a:rPr>
              <a:t>百分之一位数输出到数码管</a:t>
            </a:r>
            <a:r>
              <a:rPr lang="en-US" altLang="zh-CN" sz="2000" b="1">
                <a:latin typeface="Courier New" pitchFamily="49" charset="0"/>
              </a:rPr>
              <a:t>6</a:t>
            </a:r>
            <a:endParaRPr lang="zh-CN" altLang="en-US" sz="2000" b="1">
              <a:latin typeface="Courier New" pitchFamily="49" charset="0"/>
            </a:endParaRPr>
          </a:p>
        </p:txBody>
      </p:sp>
      <p:sp>
        <p:nvSpPr>
          <p:cNvPr id="1203203" name="AutoShape 3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808913" y="476250"/>
            <a:ext cx="1155700" cy="509588"/>
          </a:xfrm>
          <a:prstGeom prst="actionButtonBlank">
            <a:avLst/>
          </a:prstGeom>
          <a:ln>
            <a:headEnd/>
            <a:tailEnd type="none" w="med" len="lg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电路图</a:t>
            </a:r>
          </a:p>
        </p:txBody>
      </p:sp>
      <p:sp>
        <p:nvSpPr>
          <p:cNvPr id="1203206" name="Rectangle 6"/>
          <p:cNvSpPr>
            <a:spLocks noChangeArrowheads="1"/>
          </p:cNvSpPr>
          <p:nvPr/>
        </p:nvSpPr>
        <p:spPr bwMode="auto">
          <a:xfrm>
            <a:off x="5651500" y="1268413"/>
            <a:ext cx="3313113" cy="316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>
              <a:buClr>
                <a:schemeClr val="bg2"/>
              </a:buClr>
              <a:buSzPct val="75000"/>
            </a:pPr>
            <a:r>
              <a:rPr lang="en-US" altLang="zh-CN" sz="2000">
                <a:latin typeface="Courier New" pitchFamily="49" charset="0"/>
              </a:rPr>
              <a:t>LEDDISPLAY: PUSH SI</a:t>
            </a:r>
          </a:p>
          <a:p>
            <a:pPr algn="l">
              <a:buClr>
                <a:schemeClr val="bg2"/>
              </a:buClr>
              <a:buSzPct val="75000"/>
            </a:pPr>
            <a:r>
              <a:rPr lang="en-US" altLang="zh-CN" sz="2000">
                <a:latin typeface="Courier New" pitchFamily="49" charset="0"/>
              </a:rPr>
              <a:t>            PUSH DX</a:t>
            </a:r>
          </a:p>
          <a:p>
            <a:pPr algn="l">
              <a:buClr>
                <a:schemeClr val="bg2"/>
              </a:buClr>
              <a:buSzPct val="75000"/>
            </a:pPr>
            <a:r>
              <a:rPr lang="en-US" altLang="zh-CN" sz="2000">
                <a:latin typeface="Courier New" pitchFamily="49" charset="0"/>
              </a:rPr>
              <a:t>            PUSH AX</a:t>
            </a:r>
          </a:p>
          <a:p>
            <a:pPr algn="l">
              <a:buClr>
                <a:schemeClr val="bg2"/>
              </a:buClr>
              <a:buSzPct val="75000"/>
            </a:pPr>
            <a:endParaRPr lang="zh-CN" altLang="en-US" sz="2000">
              <a:latin typeface="Courier New" pitchFamily="49" charset="0"/>
            </a:endParaRPr>
          </a:p>
          <a:p>
            <a:pPr algn="l">
              <a:buClr>
                <a:schemeClr val="bg2"/>
              </a:buClr>
              <a:buSzPct val="75000"/>
            </a:pPr>
            <a:endParaRPr lang="da-DK" altLang="zh-CN" sz="2000">
              <a:latin typeface="Courier New" pitchFamily="49" charset="0"/>
            </a:endParaRPr>
          </a:p>
          <a:p>
            <a:pPr algn="l">
              <a:buClr>
                <a:schemeClr val="bg2"/>
              </a:buClr>
              <a:buSzPct val="75000"/>
            </a:pPr>
            <a:endParaRPr lang="da-DK" altLang="zh-CN" sz="2000">
              <a:latin typeface="Courier New" pitchFamily="49" charset="0"/>
            </a:endParaRPr>
          </a:p>
          <a:p>
            <a:pPr algn="l">
              <a:buClr>
                <a:schemeClr val="bg2"/>
              </a:buClr>
              <a:buSzPct val="75000"/>
            </a:pPr>
            <a:r>
              <a:rPr lang="da-DK" altLang="zh-CN" sz="2000">
                <a:latin typeface="Courier New" pitchFamily="49" charset="0"/>
              </a:rPr>
              <a:t>            POP AX</a:t>
            </a:r>
          </a:p>
          <a:p>
            <a:pPr algn="l">
              <a:buClr>
                <a:schemeClr val="bg2"/>
              </a:buClr>
              <a:buSzPct val="75000"/>
            </a:pPr>
            <a:r>
              <a:rPr lang="da-DK" altLang="zh-CN" sz="2000">
                <a:latin typeface="Courier New" pitchFamily="49" charset="0"/>
              </a:rPr>
              <a:t>            POP DX</a:t>
            </a:r>
          </a:p>
          <a:p>
            <a:pPr algn="l">
              <a:buClr>
                <a:schemeClr val="bg2"/>
              </a:buClr>
              <a:buSzPct val="75000"/>
            </a:pPr>
            <a:r>
              <a:rPr lang="da-DK" altLang="zh-CN" sz="2000">
                <a:latin typeface="Courier New" pitchFamily="49" charset="0"/>
              </a:rPr>
              <a:t>            POP SI</a:t>
            </a:r>
          </a:p>
          <a:p>
            <a:pPr algn="l">
              <a:buClr>
                <a:schemeClr val="bg2"/>
              </a:buClr>
              <a:buSzPct val="75000"/>
            </a:pPr>
            <a:r>
              <a:rPr lang="da-DK" altLang="zh-CN" sz="2000">
                <a:latin typeface="Courier New" pitchFamily="49" charset="0"/>
              </a:rPr>
              <a:t>            RET</a:t>
            </a:r>
            <a:endParaRPr lang="zh-CN" altLang="en-US" sz="2000">
              <a:latin typeface="Courier New" pitchFamily="49" charset="0"/>
            </a:endParaRPr>
          </a:p>
        </p:txBody>
      </p:sp>
      <p:sp>
        <p:nvSpPr>
          <p:cNvPr id="1203210" name="Line 10"/>
          <p:cNvSpPr>
            <a:spLocks noChangeShapeType="1"/>
          </p:cNvSpPr>
          <p:nvPr/>
        </p:nvSpPr>
        <p:spPr bwMode="auto">
          <a:xfrm>
            <a:off x="179388" y="404813"/>
            <a:ext cx="5184775" cy="0"/>
          </a:xfrm>
          <a:prstGeom prst="line">
            <a:avLst/>
          </a:prstGeom>
          <a:noFill/>
          <a:ln w="28575">
            <a:solidFill>
              <a:srgbClr val="FF9933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203211" name="Line 11"/>
          <p:cNvSpPr>
            <a:spLocks noChangeShapeType="1"/>
          </p:cNvSpPr>
          <p:nvPr/>
        </p:nvSpPr>
        <p:spPr bwMode="auto">
          <a:xfrm>
            <a:off x="5364163" y="404813"/>
            <a:ext cx="0" cy="1728787"/>
          </a:xfrm>
          <a:prstGeom prst="line">
            <a:avLst/>
          </a:prstGeom>
          <a:noFill/>
          <a:ln w="28575">
            <a:solidFill>
              <a:srgbClr val="FF9933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203212" name="Line 12"/>
          <p:cNvSpPr>
            <a:spLocks noChangeShapeType="1"/>
          </p:cNvSpPr>
          <p:nvPr/>
        </p:nvSpPr>
        <p:spPr bwMode="auto">
          <a:xfrm>
            <a:off x="5364163" y="2133600"/>
            <a:ext cx="2592387" cy="431800"/>
          </a:xfrm>
          <a:prstGeom prst="line">
            <a:avLst/>
          </a:prstGeom>
          <a:noFill/>
          <a:ln w="28575">
            <a:solidFill>
              <a:srgbClr val="FF9933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203213" name="Line 13"/>
          <p:cNvSpPr>
            <a:spLocks noChangeShapeType="1"/>
          </p:cNvSpPr>
          <p:nvPr/>
        </p:nvSpPr>
        <p:spPr bwMode="auto">
          <a:xfrm flipH="1">
            <a:off x="5364163" y="2565400"/>
            <a:ext cx="2592387" cy="431800"/>
          </a:xfrm>
          <a:prstGeom prst="line">
            <a:avLst/>
          </a:prstGeom>
          <a:noFill/>
          <a:ln w="28575">
            <a:solidFill>
              <a:srgbClr val="FF9933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203214" name="Line 14"/>
          <p:cNvSpPr>
            <a:spLocks noChangeShapeType="1"/>
          </p:cNvSpPr>
          <p:nvPr/>
        </p:nvSpPr>
        <p:spPr bwMode="auto">
          <a:xfrm>
            <a:off x="5364163" y="2997200"/>
            <a:ext cx="0" cy="863600"/>
          </a:xfrm>
          <a:prstGeom prst="line">
            <a:avLst/>
          </a:prstGeom>
          <a:noFill/>
          <a:ln w="28575">
            <a:solidFill>
              <a:srgbClr val="FF9933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203215" name="Line 15"/>
          <p:cNvSpPr>
            <a:spLocks noChangeShapeType="1"/>
          </p:cNvSpPr>
          <p:nvPr/>
        </p:nvSpPr>
        <p:spPr bwMode="auto">
          <a:xfrm>
            <a:off x="5364163" y="3860800"/>
            <a:ext cx="792162" cy="504825"/>
          </a:xfrm>
          <a:prstGeom prst="line">
            <a:avLst/>
          </a:prstGeom>
          <a:noFill/>
          <a:ln w="28575">
            <a:solidFill>
              <a:srgbClr val="FF9933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203216" name="Line 16"/>
          <p:cNvSpPr>
            <a:spLocks noChangeShapeType="1"/>
          </p:cNvSpPr>
          <p:nvPr/>
        </p:nvSpPr>
        <p:spPr bwMode="auto">
          <a:xfrm>
            <a:off x="6156325" y="4365625"/>
            <a:ext cx="0" cy="2232025"/>
          </a:xfrm>
          <a:prstGeom prst="line">
            <a:avLst/>
          </a:prstGeom>
          <a:noFill/>
          <a:ln w="28575">
            <a:solidFill>
              <a:srgbClr val="FF9933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203217" name="Line 17"/>
          <p:cNvSpPr>
            <a:spLocks noChangeShapeType="1"/>
          </p:cNvSpPr>
          <p:nvPr/>
        </p:nvSpPr>
        <p:spPr bwMode="auto">
          <a:xfrm flipH="1">
            <a:off x="179388" y="6597650"/>
            <a:ext cx="5976937" cy="0"/>
          </a:xfrm>
          <a:prstGeom prst="line">
            <a:avLst/>
          </a:prstGeom>
          <a:noFill/>
          <a:ln w="28575">
            <a:solidFill>
              <a:srgbClr val="FF9933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203218" name="Line 18"/>
          <p:cNvSpPr>
            <a:spLocks noChangeShapeType="1"/>
          </p:cNvSpPr>
          <p:nvPr/>
        </p:nvSpPr>
        <p:spPr bwMode="auto">
          <a:xfrm flipV="1">
            <a:off x="179388" y="404813"/>
            <a:ext cx="0" cy="6192837"/>
          </a:xfrm>
          <a:prstGeom prst="line">
            <a:avLst/>
          </a:prstGeom>
          <a:noFill/>
          <a:ln w="28575">
            <a:solidFill>
              <a:srgbClr val="FF9933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203220" name="Text Box 20"/>
          <p:cNvSpPr txBox="1">
            <a:spLocks noChangeArrowheads="1"/>
          </p:cNvSpPr>
          <p:nvPr/>
        </p:nvSpPr>
        <p:spPr bwMode="auto">
          <a:xfrm>
            <a:off x="7885113" y="2349500"/>
            <a:ext cx="549275" cy="719138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……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5F5805-C308-4052-9169-D616671D85DD}" type="slidenum">
              <a:rPr lang="zh-CN" altLang="en-US"/>
              <a:pPr/>
              <a:t>4</a:t>
            </a:fld>
            <a:endParaRPr lang="en-US" altLang="zh-CN"/>
          </a:p>
        </p:txBody>
      </p:sp>
      <p:sp>
        <p:nvSpPr>
          <p:cNvPr id="112435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569325" cy="503238"/>
          </a:xfrm>
          <a:noFill/>
          <a:ln/>
        </p:spPr>
        <p:txBody>
          <a:bodyPr anchor="t"/>
          <a:lstStyle/>
          <a:p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8.1  </a:t>
            </a:r>
            <a:r>
              <a:rPr lang="zh-CN" altLang="en-US" sz="2800" b="1">
                <a:solidFill>
                  <a:schemeClr val="bg2"/>
                </a:solidFill>
                <a:ea typeface="黑体" pitchFamily="2" charset="-122"/>
              </a:rPr>
              <a:t>基于</a:t>
            </a:r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ISA</a:t>
            </a:r>
            <a:r>
              <a:rPr lang="zh-CN" altLang="en-US" sz="2800" b="1">
                <a:solidFill>
                  <a:schemeClr val="bg2"/>
                </a:solidFill>
                <a:ea typeface="黑体" pitchFamily="2" charset="-122"/>
              </a:rPr>
              <a:t>总线的</a:t>
            </a:r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I/O</a:t>
            </a:r>
            <a:r>
              <a:rPr lang="zh-CN" altLang="en-US" sz="2800" b="1">
                <a:solidFill>
                  <a:schemeClr val="bg2"/>
                </a:solidFill>
                <a:ea typeface="黑体" pitchFamily="2" charset="-122"/>
              </a:rPr>
              <a:t>接口设计（目录）</a:t>
            </a:r>
          </a:p>
        </p:txBody>
      </p:sp>
      <p:sp>
        <p:nvSpPr>
          <p:cNvPr id="1124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908050"/>
            <a:ext cx="8713788" cy="5689600"/>
          </a:xfrm>
        </p:spPr>
        <p:txBody>
          <a:bodyPr/>
          <a:lstStyle/>
          <a:p>
            <a:pPr marL="719138" indent="-719138">
              <a:spcBef>
                <a:spcPct val="10000"/>
              </a:spcBef>
              <a:buSzTx/>
              <a:buFont typeface="Wingdings" pitchFamily="2" charset="2"/>
              <a:buAutoNum type="ea1JpnChsDbPeriod" startAt="4"/>
            </a:pPr>
            <a:r>
              <a:rPr lang="en-US" altLang="zh-CN" sz="2800" b="1">
                <a:ea typeface="黑体" pitchFamily="2" charset="-122"/>
              </a:rPr>
              <a:t>A/D</a:t>
            </a:r>
            <a:r>
              <a:rPr lang="zh-CN" altLang="en-US" sz="2800" b="1">
                <a:ea typeface="黑体" pitchFamily="2" charset="-122"/>
              </a:rPr>
              <a:t>、</a:t>
            </a:r>
            <a:r>
              <a:rPr lang="en-US" altLang="zh-CN" sz="2800" b="1">
                <a:ea typeface="黑体" pitchFamily="2" charset="-122"/>
              </a:rPr>
              <a:t>D/A </a:t>
            </a:r>
            <a:r>
              <a:rPr lang="zh-CN" altLang="en-US" sz="2800" b="1">
                <a:ea typeface="黑体" pitchFamily="2" charset="-122"/>
              </a:rPr>
              <a:t>接口</a:t>
            </a:r>
          </a:p>
          <a:p>
            <a:pPr marL="1346200" lvl="1" indent="-447675">
              <a:spcBef>
                <a:spcPct val="10000"/>
              </a:spcBef>
              <a:buClr>
                <a:srgbClr val="006600"/>
              </a:buClr>
              <a:buSzTx/>
              <a:buFont typeface="Wingdings" pitchFamily="2" charset="2"/>
              <a:buAutoNum type="arabicPeriod"/>
            </a:pPr>
            <a:r>
              <a:rPr lang="en-US" altLang="zh-CN" b="1">
                <a:ea typeface="黑体" pitchFamily="2" charset="-122"/>
              </a:rPr>
              <a:t>D/A</a:t>
            </a:r>
          </a:p>
          <a:p>
            <a:pPr marL="1973263" lvl="2" indent="-447675">
              <a:spcBef>
                <a:spcPct val="10000"/>
              </a:spcBef>
              <a:buClr>
                <a:srgbClr val="006600"/>
              </a:buClr>
              <a:buSzTx/>
              <a:buFont typeface="Wingdings" pitchFamily="2" charset="2"/>
              <a:buAutoNum type="circleNumDbPlain"/>
            </a:pPr>
            <a:r>
              <a:rPr lang="zh-CN" altLang="en-US" sz="2800" b="1">
                <a:ea typeface="黑体" pitchFamily="2" charset="-122"/>
              </a:rPr>
              <a:t>基本原理、技术指标</a:t>
            </a:r>
          </a:p>
          <a:p>
            <a:pPr marL="1973263" lvl="2" indent="-447675">
              <a:spcBef>
                <a:spcPct val="10000"/>
              </a:spcBef>
              <a:buClr>
                <a:srgbClr val="006600"/>
              </a:buClr>
              <a:buSzTx/>
              <a:buFont typeface="Wingdings" pitchFamily="2" charset="2"/>
              <a:buAutoNum type="circleNumDbPlain"/>
            </a:pPr>
            <a:r>
              <a:rPr lang="zh-CN" altLang="en-US" sz="2800" b="1">
                <a:ea typeface="黑体" pitchFamily="2" charset="-122"/>
              </a:rPr>
              <a:t>典型芯片：</a:t>
            </a:r>
            <a:r>
              <a:rPr lang="en-US" altLang="zh-CN" sz="2800" b="1">
                <a:ea typeface="黑体" pitchFamily="2" charset="-122"/>
              </a:rPr>
              <a:t>DAC0832 </a:t>
            </a:r>
            <a:r>
              <a:rPr lang="en-US" altLang="en-US" sz="2800" b="1">
                <a:latin typeface="+mn-ea"/>
              </a:rPr>
              <a:t>→</a:t>
            </a:r>
            <a:r>
              <a:rPr lang="en-US" altLang="zh-CN" sz="2800" b="1">
                <a:ea typeface="黑体" pitchFamily="2" charset="-122"/>
              </a:rPr>
              <a:t/>
            </a:r>
            <a:br>
              <a:rPr lang="en-US" altLang="zh-CN" sz="2800" b="1">
                <a:ea typeface="黑体" pitchFamily="2" charset="-122"/>
              </a:rPr>
            </a:br>
            <a:r>
              <a:rPr lang="zh-CN" altLang="en-US" sz="2800" b="1">
                <a:ea typeface="黑体" pitchFamily="2" charset="-122"/>
              </a:rPr>
              <a:t>引线、时序、典型连接、与</a:t>
            </a:r>
            <a:r>
              <a:rPr lang="en-US" altLang="zh-CN" sz="2800" b="1">
                <a:ea typeface="黑体" pitchFamily="2" charset="-122"/>
              </a:rPr>
              <a:t>8088</a:t>
            </a:r>
            <a:r>
              <a:rPr lang="zh-CN" altLang="en-US" sz="2800" b="1">
                <a:ea typeface="黑体" pitchFamily="2" charset="-122"/>
              </a:rPr>
              <a:t>连接</a:t>
            </a:r>
          </a:p>
          <a:p>
            <a:pPr marL="1346200" lvl="1" indent="-447675">
              <a:spcBef>
                <a:spcPct val="10000"/>
              </a:spcBef>
              <a:buClr>
                <a:srgbClr val="006600"/>
              </a:buClr>
              <a:buSzTx/>
              <a:buFont typeface="Wingdings" pitchFamily="2" charset="2"/>
              <a:buAutoNum type="arabicPeriod"/>
            </a:pPr>
            <a:r>
              <a:rPr lang="en-US" altLang="zh-CN" b="1">
                <a:ea typeface="黑体" pitchFamily="2" charset="-122"/>
              </a:rPr>
              <a:t>A/D</a:t>
            </a:r>
          </a:p>
          <a:p>
            <a:pPr marL="1973263" lvl="2" indent="-447675">
              <a:spcBef>
                <a:spcPct val="10000"/>
              </a:spcBef>
              <a:buClr>
                <a:srgbClr val="006600"/>
              </a:buClr>
              <a:buSzTx/>
              <a:buFont typeface="Wingdings" pitchFamily="2" charset="2"/>
              <a:buAutoNum type="circleNumDbPlain"/>
            </a:pPr>
            <a:r>
              <a:rPr lang="zh-CN" altLang="en-US" sz="2800" b="1">
                <a:ea typeface="黑体" pitchFamily="2" charset="-122"/>
              </a:rPr>
              <a:t>工作原理、结构</a:t>
            </a:r>
          </a:p>
          <a:p>
            <a:pPr marL="1973263" lvl="2" indent="-447675">
              <a:spcBef>
                <a:spcPct val="10000"/>
              </a:spcBef>
              <a:buClr>
                <a:srgbClr val="006600"/>
              </a:buClr>
              <a:buSzTx/>
              <a:buFont typeface="Wingdings" pitchFamily="2" charset="2"/>
              <a:buAutoNum type="circleNumDbPlain"/>
            </a:pPr>
            <a:r>
              <a:rPr lang="zh-CN" altLang="en-US" sz="2800" b="1">
                <a:ea typeface="黑体" pitchFamily="2" charset="-122"/>
              </a:rPr>
              <a:t>技术指标</a:t>
            </a:r>
          </a:p>
          <a:p>
            <a:pPr marL="1973263" lvl="2" indent="-447675">
              <a:spcBef>
                <a:spcPct val="10000"/>
              </a:spcBef>
              <a:buClr>
                <a:srgbClr val="006600"/>
              </a:buClr>
              <a:buSzTx/>
              <a:buFont typeface="Wingdings" pitchFamily="2" charset="2"/>
              <a:buAutoNum type="circleNumDbPlain"/>
            </a:pPr>
            <a:r>
              <a:rPr lang="zh-CN" altLang="en-US" sz="2800" b="1">
                <a:ea typeface="黑体" pitchFamily="2" charset="-122"/>
              </a:rPr>
              <a:t>芯片及应用：	</a:t>
            </a:r>
            <a:r>
              <a:rPr lang="en-US" altLang="zh-CN" sz="2800" b="1">
                <a:ea typeface="黑体" pitchFamily="2" charset="-122"/>
              </a:rPr>
              <a:t>AD574</a:t>
            </a:r>
            <a:br>
              <a:rPr lang="en-US" altLang="zh-CN" sz="2800" b="1">
                <a:ea typeface="黑体" pitchFamily="2" charset="-122"/>
              </a:rPr>
            </a:br>
            <a:r>
              <a:rPr lang="en-US" altLang="zh-CN" sz="2800" b="1">
                <a:ea typeface="黑体" pitchFamily="2" charset="-122"/>
              </a:rPr>
              <a:t>			ADC0809</a:t>
            </a:r>
          </a:p>
          <a:p>
            <a:pPr marL="1346200" lvl="1" indent="-447675">
              <a:spcBef>
                <a:spcPct val="10000"/>
              </a:spcBef>
              <a:buClr>
                <a:srgbClr val="006600"/>
              </a:buClr>
              <a:buSzTx/>
              <a:buFont typeface="Wingdings" pitchFamily="2" charset="2"/>
              <a:buAutoNum type="arabicPeriod"/>
            </a:pPr>
            <a:r>
              <a:rPr lang="zh-CN" altLang="en-US" b="1">
                <a:ea typeface="黑体" pitchFamily="2" charset="-122"/>
              </a:rPr>
              <a:t>数据监测与控制系统</a:t>
            </a:r>
          </a:p>
        </p:txBody>
      </p:sp>
      <p:sp>
        <p:nvSpPr>
          <p:cNvPr id="1124356" name="AutoShape 4"/>
          <p:cNvSpPr>
            <a:spLocks/>
          </p:cNvSpPr>
          <p:nvPr/>
        </p:nvSpPr>
        <p:spPr bwMode="auto">
          <a:xfrm>
            <a:off x="4572000" y="4724400"/>
            <a:ext cx="215900" cy="720725"/>
          </a:xfrm>
          <a:prstGeom prst="leftBrace">
            <a:avLst>
              <a:gd name="adj1" fmla="val 27819"/>
              <a:gd name="adj2" fmla="val 30176"/>
            </a:avLst>
          </a:prstGeom>
          <a:noFill/>
          <a:ln w="38100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3F71B3-37C5-4E69-A6B7-52D22BCBA006}" type="slidenum">
              <a:rPr lang="zh-CN" altLang="en-US"/>
              <a:pPr/>
              <a:t>40</a:t>
            </a:fld>
            <a:endParaRPr lang="en-US" altLang="zh-CN"/>
          </a:p>
        </p:txBody>
      </p:sp>
      <p:sp>
        <p:nvSpPr>
          <p:cNvPr id="1132546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569325" cy="503238"/>
          </a:xfrm>
          <a:noFill/>
          <a:ln/>
        </p:spPr>
        <p:txBody>
          <a:bodyPr anchor="t"/>
          <a:lstStyle/>
          <a:p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8.1.1  LED</a:t>
            </a:r>
            <a:r>
              <a:rPr lang="zh-CN" altLang="en-US" sz="2800" b="1">
                <a:solidFill>
                  <a:schemeClr val="bg2"/>
                </a:solidFill>
                <a:ea typeface="黑体" pitchFamily="2" charset="-122"/>
              </a:rPr>
              <a:t>接口</a:t>
            </a:r>
          </a:p>
        </p:txBody>
      </p:sp>
      <p:sp>
        <p:nvSpPr>
          <p:cNvPr id="1132548" name="AutoShape 4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027988" y="5943600"/>
            <a:ext cx="922337" cy="509588"/>
          </a:xfrm>
          <a:prstGeom prst="actionButtonBlank">
            <a:avLst/>
          </a:prstGeom>
          <a:ln>
            <a:headEnd/>
            <a:tailEnd type="none" w="med" len="lg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图</a:t>
            </a:r>
            <a:r>
              <a:rPr lang="en-US" altLang="zh-CN">
                <a:solidFill>
                  <a:schemeClr val="bg2"/>
                </a:solidFill>
              </a:rPr>
              <a:t>8.4</a:t>
            </a:r>
          </a:p>
        </p:txBody>
      </p:sp>
      <p:pic>
        <p:nvPicPr>
          <p:cNvPr id="1132549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76375" y="2771775"/>
            <a:ext cx="6245225" cy="389731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</p:pic>
      <p:sp>
        <p:nvSpPr>
          <p:cNvPr id="1132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908050"/>
            <a:ext cx="8208962" cy="5111750"/>
          </a:xfrm>
        </p:spPr>
        <p:txBody>
          <a:bodyPr/>
          <a:lstStyle/>
          <a:p>
            <a:pPr marL="444500" indent="-44450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800" b="1"/>
              <a:t>P345</a:t>
            </a:r>
            <a:r>
              <a:rPr lang="zh-CN" altLang="en-US" sz="2800" b="1"/>
              <a:t>，图</a:t>
            </a:r>
            <a:r>
              <a:rPr lang="en-US" altLang="zh-CN" sz="2800" b="1"/>
              <a:t>8.4</a:t>
            </a:r>
          </a:p>
          <a:p>
            <a:pPr marL="444500" indent="-44450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800" b="1"/>
              <a:t>74LS244 </a:t>
            </a:r>
            <a:r>
              <a:rPr lang="en-US" altLang="zh-CN" sz="2800" b="1">
                <a:latin typeface="+mn-ea"/>
              </a:rPr>
              <a:t>→</a:t>
            </a:r>
            <a:r>
              <a:rPr lang="en-US" altLang="zh-CN" sz="2800" b="1"/>
              <a:t> 8</a:t>
            </a:r>
            <a:r>
              <a:rPr lang="zh-CN" altLang="en-US" sz="2800" b="1"/>
              <a:t>个三态门 </a:t>
            </a:r>
            <a:r>
              <a:rPr lang="en-US" altLang="zh-CN" sz="2800" b="1">
                <a:latin typeface="+mn-ea"/>
              </a:rPr>
              <a:t>→</a:t>
            </a:r>
            <a:r>
              <a:rPr lang="en-US" altLang="zh-CN" sz="2800" b="1"/>
              <a:t> </a:t>
            </a:r>
            <a:r>
              <a:rPr lang="zh-CN" altLang="en-US" sz="2800" b="1"/>
              <a:t>可接</a:t>
            </a:r>
            <a:r>
              <a:rPr lang="en-US" altLang="zh-CN" sz="2800" b="1"/>
              <a:t>8</a:t>
            </a:r>
            <a:r>
              <a:rPr lang="zh-CN" altLang="en-US" sz="2800" b="1"/>
              <a:t>个按钮</a:t>
            </a:r>
          </a:p>
          <a:p>
            <a:pPr marL="444500" indent="-444500">
              <a:spcBef>
                <a:spcPct val="50000"/>
              </a:spcBef>
              <a:buFont typeface="Wingdings" pitchFamily="2" charset="2"/>
              <a:buNone/>
            </a:pPr>
            <a:r>
              <a:rPr lang="zh-CN" altLang="en-US" sz="2800" b="1"/>
              <a:t>按键多（</a:t>
            </a:r>
            <a:r>
              <a:rPr lang="en-US" altLang="zh-CN" sz="2800" b="1"/>
              <a:t>101</a:t>
            </a:r>
            <a:r>
              <a:rPr lang="zh-CN" altLang="en-US" sz="2800" b="1"/>
              <a:t>个，</a:t>
            </a:r>
            <a:r>
              <a:rPr lang="en-US" altLang="zh-CN" sz="2800" b="1"/>
              <a:t>104</a:t>
            </a:r>
            <a:r>
              <a:rPr lang="zh-CN" altLang="en-US" sz="2800" b="1"/>
              <a:t>个，</a:t>
            </a:r>
            <a:r>
              <a:rPr lang="en-US" altLang="zh-CN" sz="2800" b="1">
                <a:latin typeface="宋体"/>
              </a:rPr>
              <a:t>……</a:t>
            </a:r>
            <a:r>
              <a:rPr lang="zh-CN" altLang="en-US" sz="2800" b="1"/>
              <a:t>）</a:t>
            </a:r>
          </a:p>
          <a:p>
            <a:pPr marL="444500" indent="-44450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800" b="1">
                <a:latin typeface="+mn-ea"/>
              </a:rPr>
              <a:t>→</a:t>
            </a:r>
            <a:r>
              <a:rPr lang="en-US" altLang="zh-CN" b="1"/>
              <a:t> </a:t>
            </a:r>
            <a:r>
              <a:rPr lang="zh-CN" altLang="en-US" b="1">
                <a:solidFill>
                  <a:srgbClr val="FF3300"/>
                </a:solidFill>
                <a:ea typeface="黑体" pitchFamily="2" charset="-122"/>
              </a:rPr>
              <a:t>矩阵结构</a:t>
            </a:r>
            <a:r>
              <a:rPr lang="zh-CN" altLang="en-US" sz="2800" b="1">
                <a:ea typeface="黑体" pitchFamily="2" charset="-122"/>
              </a:rPr>
              <a:t>的</a:t>
            </a:r>
            <a:r>
              <a:rPr lang="zh-CN" altLang="en-US" b="1">
                <a:solidFill>
                  <a:srgbClr val="FF3300"/>
                </a:solidFill>
                <a:ea typeface="黑体" pitchFamily="2" charset="-122"/>
              </a:rPr>
              <a:t>键盘接口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132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132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132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1132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1132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1132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2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325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325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6" dur="80"/>
                                        <p:tgtEl>
                                          <p:spTgt spid="1132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7" dur="80"/>
                                        <p:tgtEl>
                                          <p:spTgt spid="1132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80"/>
                                        <p:tgtEl>
                                          <p:spTgt spid="1132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116013" y="1700213"/>
            <a:ext cx="7883525" cy="2592387"/>
          </a:xfrm>
          <a:noFill/>
          <a:ln/>
        </p:spPr>
        <p:txBody>
          <a:bodyPr anchor="ctr"/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600">
                <a:solidFill>
                  <a:srgbClr val="FFFF00"/>
                </a:solidFill>
                <a:ea typeface="黑体" pitchFamily="2" charset="-122"/>
              </a:rPr>
              <a:t>微机原理及接口技术</a:t>
            </a:r>
            <a:endParaRPr lang="zh-CN" altLang="en-US" sz="4400">
              <a:solidFill>
                <a:srgbClr val="FFFF00"/>
              </a:solidFill>
              <a:ea typeface="黑体" pitchFamily="2" charset="-122"/>
            </a:endParaRP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>
                <a:solidFill>
                  <a:srgbClr val="FFFFFF"/>
                </a:solidFill>
                <a:ea typeface="黑体" pitchFamily="2" charset="-122"/>
              </a:rPr>
              <a:t>第</a:t>
            </a:r>
            <a:r>
              <a:rPr lang="en-US" altLang="zh-CN" sz="7200">
                <a:solidFill>
                  <a:srgbClr val="FFFFFF"/>
                </a:solidFill>
                <a:ea typeface="黑体" pitchFamily="2" charset="-122"/>
              </a:rPr>
              <a:t>8</a:t>
            </a:r>
            <a:r>
              <a:rPr lang="zh-CN" altLang="en-US" sz="4000">
                <a:solidFill>
                  <a:srgbClr val="FFFFFF"/>
                </a:solidFill>
                <a:ea typeface="黑体" pitchFamily="2" charset="-122"/>
              </a:rPr>
              <a:t>章  基于总线的</a:t>
            </a:r>
            <a:r>
              <a:rPr lang="en-US" altLang="zh-CN" sz="4000">
                <a:solidFill>
                  <a:srgbClr val="FFFFFF"/>
                </a:solidFill>
                <a:ea typeface="黑体" pitchFamily="2" charset="-122"/>
              </a:rPr>
              <a:t>I/O</a:t>
            </a:r>
            <a:r>
              <a:rPr lang="zh-CN" altLang="en-US" sz="4000">
                <a:solidFill>
                  <a:srgbClr val="FFFFFF"/>
                </a:solidFill>
                <a:ea typeface="黑体" pitchFamily="2" charset="-122"/>
              </a:rPr>
              <a:t>接口设计</a:t>
            </a:r>
            <a:endParaRPr lang="en-US" altLang="zh-CN" sz="4000">
              <a:solidFill>
                <a:srgbClr val="FFFFFF"/>
              </a:solidFill>
              <a:ea typeface="黑体" pitchFamily="2" charset="-122"/>
            </a:endParaRPr>
          </a:p>
        </p:txBody>
      </p:sp>
      <p:sp>
        <p:nvSpPr>
          <p:cNvPr id="1209347" name="Rectangle 3"/>
          <p:cNvSpPr>
            <a:spLocks noChangeArrowheads="1"/>
          </p:cNvSpPr>
          <p:nvPr/>
        </p:nvSpPr>
        <p:spPr bwMode="auto">
          <a:xfrm>
            <a:off x="1619250" y="4437063"/>
            <a:ext cx="7345363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CN" sz="3400">
                <a:latin typeface="Arial" charset="0"/>
              </a:rPr>
              <a:t>8.1  </a:t>
            </a:r>
            <a:r>
              <a:rPr lang="zh-CN" altLang="en-US" sz="3400">
                <a:latin typeface="Arial" charset="0"/>
                <a:ea typeface="楷体_GB2312" pitchFamily="49" charset="-122"/>
              </a:rPr>
              <a:t>基于</a:t>
            </a:r>
            <a:r>
              <a:rPr lang="en-US" altLang="zh-CN" sz="3400">
                <a:latin typeface="Arial" charset="0"/>
                <a:ea typeface="楷体_GB2312" pitchFamily="49" charset="-122"/>
              </a:rPr>
              <a:t>ISA</a:t>
            </a:r>
            <a:r>
              <a:rPr lang="zh-CN" altLang="en-US" sz="3400">
                <a:latin typeface="Arial" charset="0"/>
                <a:ea typeface="楷体_GB2312" pitchFamily="49" charset="-122"/>
              </a:rPr>
              <a:t>总线的</a:t>
            </a:r>
            <a:r>
              <a:rPr lang="en-US" altLang="zh-CN" sz="3400">
                <a:latin typeface="Arial" charset="0"/>
                <a:ea typeface="楷体_GB2312" pitchFamily="49" charset="-122"/>
              </a:rPr>
              <a:t>I/O</a:t>
            </a:r>
            <a:r>
              <a:rPr lang="zh-CN" altLang="en-US" sz="3400">
                <a:latin typeface="Arial" charset="0"/>
                <a:ea typeface="楷体_GB2312" pitchFamily="49" charset="-122"/>
              </a:rPr>
              <a:t>接口设计</a:t>
            </a:r>
            <a:endParaRPr lang="en-US" altLang="zh-CN" sz="3400">
              <a:latin typeface="Arial" charset="0"/>
              <a:ea typeface="楷体_GB2312" pitchFamily="49" charset="-122"/>
            </a:endParaRPr>
          </a:p>
        </p:txBody>
      </p:sp>
      <p:sp>
        <p:nvSpPr>
          <p:cNvPr id="1209348" name="Rectangle 4"/>
          <p:cNvSpPr>
            <a:spLocks noChangeArrowheads="1"/>
          </p:cNvSpPr>
          <p:nvPr/>
        </p:nvSpPr>
        <p:spPr bwMode="auto">
          <a:xfrm>
            <a:off x="1619250" y="5227638"/>
            <a:ext cx="7345363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CN" sz="3400">
                <a:solidFill>
                  <a:srgbClr val="CC0000"/>
                </a:solidFill>
                <a:latin typeface="Arial" charset="0"/>
                <a:ea typeface="黑体" pitchFamily="2" charset="-122"/>
              </a:rPr>
              <a:t>8.1.2  </a:t>
            </a:r>
            <a:r>
              <a:rPr lang="zh-CN" altLang="en-US" sz="3400">
                <a:solidFill>
                  <a:srgbClr val="CC0000"/>
                </a:solidFill>
                <a:latin typeface="Arial" charset="0"/>
                <a:ea typeface="黑体" pitchFamily="2" charset="-122"/>
              </a:rPr>
              <a:t>键盘接口</a:t>
            </a:r>
          </a:p>
        </p:txBody>
      </p:sp>
      <p:pic>
        <p:nvPicPr>
          <p:cNvPr id="1209349" name="Picture 5"/>
          <p:cNvPicPr>
            <a:picLocks noChangeAspect="1" noChangeArrowheads="1"/>
          </p:cNvPicPr>
          <p:nvPr/>
        </p:nvPicPr>
        <p:blipFill>
          <a:blip r:embed="rId2" cstate="print"/>
          <a:srcRect t="12421"/>
          <a:stretch>
            <a:fillRect/>
          </a:stretch>
        </p:blipFill>
        <p:spPr bwMode="auto">
          <a:xfrm>
            <a:off x="2627313" y="5076825"/>
            <a:ext cx="3168650" cy="16748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09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09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09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09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09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09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09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09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09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09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09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09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093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09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638487-2ECF-4700-9C14-ADC41FF7B5E8}" type="slidenum">
              <a:rPr lang="zh-CN" altLang="en-US"/>
              <a:pPr/>
              <a:t>42</a:t>
            </a:fld>
            <a:endParaRPr lang="en-US" altLang="zh-CN"/>
          </a:p>
        </p:txBody>
      </p:sp>
      <p:sp>
        <p:nvSpPr>
          <p:cNvPr id="113357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569325" cy="574675"/>
          </a:xfrm>
          <a:noFill/>
          <a:ln/>
        </p:spPr>
        <p:txBody>
          <a:bodyPr anchor="t"/>
          <a:lstStyle/>
          <a:p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8.1.2  </a:t>
            </a:r>
            <a:r>
              <a:rPr lang="zh-CN" altLang="en-US" sz="2800" b="1">
                <a:solidFill>
                  <a:srgbClr val="FF3300"/>
                </a:solidFill>
                <a:ea typeface="黑体" pitchFamily="2" charset="-122"/>
              </a:rPr>
              <a:t>键盘</a:t>
            </a:r>
            <a:r>
              <a:rPr lang="zh-CN" altLang="en-US" sz="2800" b="1">
                <a:solidFill>
                  <a:schemeClr val="bg2"/>
                </a:solidFill>
                <a:ea typeface="黑体" pitchFamily="2" charset="-122"/>
              </a:rPr>
              <a:t>接口</a:t>
            </a:r>
          </a:p>
        </p:txBody>
      </p:sp>
      <p:sp>
        <p:nvSpPr>
          <p:cNvPr id="1133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052513"/>
            <a:ext cx="8713788" cy="5616575"/>
          </a:xfrm>
        </p:spPr>
        <p:txBody>
          <a:bodyPr/>
          <a:lstStyle/>
          <a:p>
            <a:pPr marL="444500" indent="-444500">
              <a:spcAft>
                <a:spcPct val="10000"/>
              </a:spcAft>
            </a:pPr>
            <a:r>
              <a:rPr lang="zh-CN" altLang="en-US" sz="2800" b="1"/>
              <a:t>键盘接口需要检测：</a:t>
            </a:r>
          </a:p>
          <a:p>
            <a:pPr marL="1162050" lvl="1" indent="-538163">
              <a:spcAft>
                <a:spcPct val="10000"/>
              </a:spcAft>
              <a:buClr>
                <a:srgbClr val="006600"/>
              </a:buClr>
              <a:buSzTx/>
              <a:buFont typeface="Wingdings" pitchFamily="2" charset="2"/>
              <a:buAutoNum type="circleNumDbPlain"/>
            </a:pPr>
            <a:r>
              <a:rPr lang="zh-CN" altLang="en-US" b="1"/>
              <a:t>有按键按下？</a:t>
            </a:r>
          </a:p>
          <a:p>
            <a:pPr marL="1162050" lvl="1" indent="-538163">
              <a:spcAft>
                <a:spcPct val="10000"/>
              </a:spcAft>
              <a:buClr>
                <a:srgbClr val="006600"/>
              </a:buClr>
              <a:buSzTx/>
              <a:buFont typeface="Wingdings" pitchFamily="2" charset="2"/>
              <a:buAutoNum type="circleNumDbPlain"/>
            </a:pPr>
            <a:r>
              <a:rPr lang="zh-CN" altLang="en-US" b="1"/>
              <a:t>哪个键按下？</a:t>
            </a:r>
          </a:p>
          <a:p>
            <a:pPr marL="444500" indent="-444500">
              <a:spcAft>
                <a:spcPct val="10000"/>
              </a:spcAft>
            </a:pPr>
            <a:r>
              <a:rPr lang="zh-CN" altLang="en-US" sz="2800" b="1"/>
              <a:t>分类：</a:t>
            </a:r>
          </a:p>
          <a:p>
            <a:pPr marL="1162050" lvl="1" indent="-538163">
              <a:spcAft>
                <a:spcPct val="10000"/>
              </a:spcAft>
              <a:buClr>
                <a:srgbClr val="006600"/>
              </a:buClr>
              <a:buSzPct val="75000"/>
              <a:buFont typeface="Wingdings" pitchFamily="2" charset="2"/>
              <a:buChar char="l"/>
            </a:pPr>
            <a:r>
              <a:rPr lang="zh-CN" altLang="en-US" b="1"/>
              <a:t>非编码式：</a:t>
            </a:r>
            <a:r>
              <a:rPr lang="en-US" altLang="zh-CN" b="1"/>
              <a:t>CPU</a:t>
            </a:r>
            <a:r>
              <a:rPr lang="zh-CN" altLang="en-US" b="1"/>
              <a:t>检测 </a:t>
            </a:r>
            <a:r>
              <a:rPr lang="zh-CN" altLang="en-US" b="1">
                <a:latin typeface="+mn-ea"/>
              </a:rPr>
              <a:t>→</a:t>
            </a:r>
            <a:r>
              <a:rPr lang="zh-CN" altLang="en-US" b="1"/>
              <a:t> 成本低，主机效率低</a:t>
            </a:r>
          </a:p>
          <a:p>
            <a:pPr marL="1162050" lvl="1" indent="-538163">
              <a:spcAft>
                <a:spcPct val="10000"/>
              </a:spcAft>
              <a:buClr>
                <a:srgbClr val="006600"/>
              </a:buClr>
              <a:buSzPct val="75000"/>
              <a:buFont typeface="Wingdings" pitchFamily="2" charset="2"/>
              <a:buChar char="l"/>
            </a:pPr>
            <a:r>
              <a:rPr lang="zh-CN" altLang="en-US" b="1"/>
              <a:t>编码式：键盘中有单片机 </a:t>
            </a:r>
            <a:r>
              <a:rPr lang="zh-CN" altLang="en-US" b="1">
                <a:latin typeface="+mn-ea"/>
              </a:rPr>
              <a:t>→</a:t>
            </a:r>
            <a:r>
              <a:rPr lang="zh-CN" altLang="en-US" b="1"/>
              <a:t> 价高，主机效率高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7D46861-600D-4AC1-9731-CDE05B122D14}" type="slidenum">
              <a:rPr lang="zh-CN" altLang="en-US"/>
              <a:pPr/>
              <a:t>43</a:t>
            </a:fld>
            <a:endParaRPr lang="en-US" altLang="zh-CN"/>
          </a:p>
        </p:txBody>
      </p:sp>
      <p:sp>
        <p:nvSpPr>
          <p:cNvPr id="113459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569325" cy="935038"/>
          </a:xfrm>
          <a:noFill/>
          <a:ln/>
        </p:spPr>
        <p:txBody>
          <a:bodyPr anchor="t"/>
          <a:lstStyle/>
          <a:p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8.1.2  </a:t>
            </a:r>
            <a:r>
              <a:rPr lang="zh-CN" altLang="en-US" sz="2800" b="1">
                <a:solidFill>
                  <a:srgbClr val="FF3300"/>
                </a:solidFill>
                <a:ea typeface="黑体" pitchFamily="2" charset="-122"/>
              </a:rPr>
              <a:t>键盘</a:t>
            </a:r>
            <a:r>
              <a:rPr lang="zh-CN" altLang="en-US" sz="2800" b="1">
                <a:solidFill>
                  <a:schemeClr val="bg2"/>
                </a:solidFill>
                <a:ea typeface="黑体" pitchFamily="2" charset="-122"/>
              </a:rPr>
              <a:t>接口</a:t>
            </a:r>
            <a:r>
              <a:rPr lang="zh-CN" altLang="en-US" sz="2800" b="1">
                <a:solidFill>
                  <a:srgbClr val="006600"/>
                </a:solidFill>
                <a:ea typeface="黑体" pitchFamily="2" charset="-122"/>
              </a:rPr>
              <a:t/>
            </a:r>
            <a:br>
              <a:rPr lang="zh-CN" altLang="en-US" sz="2800" b="1">
                <a:solidFill>
                  <a:srgbClr val="006600"/>
                </a:solidFill>
                <a:ea typeface="黑体" pitchFamily="2" charset="-122"/>
              </a:rPr>
            </a:br>
            <a:r>
              <a:rPr lang="zh-CN" altLang="en-US" sz="2800" b="1">
                <a:solidFill>
                  <a:srgbClr val="006600"/>
                </a:solidFill>
                <a:ea typeface="黑体" pitchFamily="2" charset="-122"/>
              </a:rPr>
              <a:t> </a:t>
            </a:r>
            <a:r>
              <a:rPr lang="zh-CN" altLang="en-US" sz="2800" b="1">
                <a:solidFill>
                  <a:srgbClr val="D60093"/>
                </a:solidFill>
                <a:ea typeface="黑体" pitchFamily="2" charset="-122"/>
              </a:rPr>
              <a:t>一、非编码式键盘</a:t>
            </a:r>
          </a:p>
        </p:txBody>
      </p:sp>
      <p:sp>
        <p:nvSpPr>
          <p:cNvPr id="1134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341438"/>
            <a:ext cx="8713788" cy="5327650"/>
          </a:xfrm>
        </p:spPr>
        <p:txBody>
          <a:bodyPr/>
          <a:lstStyle/>
          <a:p>
            <a:pPr marL="609600" indent="-609600">
              <a:spcAft>
                <a:spcPct val="10000"/>
              </a:spcAft>
              <a:buSzTx/>
              <a:buFont typeface="Wingdings" pitchFamily="2" charset="2"/>
              <a:buAutoNum type="arabicPeriod"/>
            </a:pPr>
            <a:r>
              <a:rPr lang="zh-CN" altLang="en-US" sz="2800" b="1"/>
              <a:t>结构：矩阵</a:t>
            </a:r>
          </a:p>
          <a:p>
            <a:pPr marL="609600" indent="-609600">
              <a:spcAft>
                <a:spcPct val="10000"/>
              </a:spcAft>
              <a:buSzTx/>
              <a:buFont typeface="Wingdings" pitchFamily="2" charset="2"/>
              <a:buAutoNum type="arabicPeriod"/>
            </a:pPr>
            <a:r>
              <a:rPr lang="zh-CN" altLang="en-US" sz="2800" b="1"/>
              <a:t>接口：</a:t>
            </a:r>
            <a:br>
              <a:rPr lang="zh-CN" altLang="en-US" sz="2800" b="1"/>
            </a:br>
            <a:r>
              <a:rPr lang="zh-CN" altLang="en-US" sz="2400" b="1"/>
              <a:t/>
            </a:r>
            <a:br>
              <a:rPr lang="zh-CN" altLang="en-US" sz="2400" b="1"/>
            </a:br>
            <a:r>
              <a:rPr lang="zh-CN" altLang="en-US" sz="2400" b="1"/>
              <a:t>行选 </a:t>
            </a:r>
            <a:r>
              <a:rPr lang="zh-CN" altLang="en-US" sz="2400" b="1">
                <a:latin typeface="+mn-ea"/>
              </a:rPr>
              <a:t>→</a:t>
            </a:r>
            <a:r>
              <a:rPr lang="zh-CN" altLang="en-US" sz="2400" b="1"/>
              <a:t> 输出端口  </a:t>
            </a:r>
            <a:r>
              <a:rPr lang="en-US" altLang="zh-CN" sz="2400" b="1"/>
              <a:t>DIGLH</a:t>
            </a:r>
            <a:br>
              <a:rPr lang="en-US" altLang="zh-CN" sz="2400" b="1"/>
            </a:br>
            <a:r>
              <a:rPr lang="en-US" altLang="zh-CN" sz="2400" b="1"/>
              <a:t/>
            </a:r>
            <a:br>
              <a:rPr lang="en-US" altLang="zh-CN" sz="2400" b="1"/>
            </a:br>
            <a:r>
              <a:rPr lang="zh-CN" altLang="en-US" sz="2400" b="1"/>
              <a:t>列选 </a:t>
            </a:r>
            <a:r>
              <a:rPr lang="zh-CN" altLang="en-US" sz="2400" b="1">
                <a:latin typeface="+mn-ea"/>
              </a:rPr>
              <a:t>→</a:t>
            </a:r>
            <a:r>
              <a:rPr lang="zh-CN" altLang="en-US" sz="2400" b="1"/>
              <a:t> 输入端口  </a:t>
            </a:r>
            <a:r>
              <a:rPr lang="en-US" altLang="zh-CN" sz="2400" b="1"/>
              <a:t>KBSEL</a:t>
            </a:r>
            <a:br>
              <a:rPr lang="en-US" altLang="zh-CN" sz="2400" b="1"/>
            </a:br>
            <a:r>
              <a:rPr lang="en-US" altLang="zh-CN" sz="2400" b="1"/>
              <a:t/>
            </a:r>
            <a:br>
              <a:rPr lang="en-US" altLang="zh-CN" sz="2400" b="1"/>
            </a:br>
            <a:r>
              <a:rPr lang="zh-CN" altLang="en-US" sz="2400" b="1"/>
              <a:t>扫描过程：图</a:t>
            </a:r>
            <a:r>
              <a:rPr lang="en-US" altLang="zh-CN" sz="2400" b="1"/>
              <a:t>8.11</a:t>
            </a:r>
          </a:p>
        </p:txBody>
      </p:sp>
      <p:graphicFrame>
        <p:nvGraphicFramePr>
          <p:cNvPr id="1134701" name="Group 109"/>
          <p:cNvGraphicFramePr>
            <a:graphicFrameLocks noGrp="1"/>
          </p:cNvGraphicFramePr>
          <p:nvPr/>
        </p:nvGraphicFramePr>
        <p:xfrm>
          <a:off x="4573588" y="2708275"/>
          <a:ext cx="4103687" cy="396240"/>
        </p:xfrm>
        <a:graphic>
          <a:graphicData uri="http://schemas.openxmlformats.org/drawingml/2006/table">
            <a:tbl>
              <a:tblPr/>
              <a:tblGrid>
                <a:gridCol w="512762"/>
                <a:gridCol w="514350"/>
                <a:gridCol w="511175"/>
                <a:gridCol w="514350"/>
                <a:gridCol w="512763"/>
                <a:gridCol w="512762"/>
                <a:gridCol w="512763"/>
                <a:gridCol w="512762"/>
              </a:tblGrid>
              <a:tr h="3032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L5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L4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L3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L2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L1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L0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34702" name="Group 110"/>
          <p:cNvGraphicFramePr>
            <a:graphicFrameLocks noGrp="1"/>
          </p:cNvGraphicFramePr>
          <p:nvPr/>
        </p:nvGraphicFramePr>
        <p:xfrm>
          <a:off x="4573588" y="3465513"/>
          <a:ext cx="4103687" cy="396240"/>
        </p:xfrm>
        <a:graphic>
          <a:graphicData uri="http://schemas.openxmlformats.org/drawingml/2006/table">
            <a:tbl>
              <a:tblPr/>
              <a:tblGrid>
                <a:gridCol w="512762"/>
                <a:gridCol w="514350"/>
                <a:gridCol w="511175"/>
                <a:gridCol w="514350"/>
                <a:gridCol w="512763"/>
                <a:gridCol w="512762"/>
                <a:gridCol w="512763"/>
                <a:gridCol w="512762"/>
              </a:tblGrid>
              <a:tr h="3032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R4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R3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R2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R1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R0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6EFDF25-5EDA-4C04-8510-7B74363C8241}" type="slidenum">
              <a:rPr lang="zh-CN" altLang="en-US"/>
              <a:pPr/>
              <a:t>44</a:t>
            </a:fld>
            <a:endParaRPr lang="en-US" altLang="zh-CN"/>
          </a:p>
        </p:txBody>
      </p:sp>
      <p:sp>
        <p:nvSpPr>
          <p:cNvPr id="1148933" name="Text Box 5"/>
          <p:cNvSpPr txBox="1">
            <a:spLocks noChangeArrowheads="1"/>
          </p:cNvSpPr>
          <p:nvPr/>
        </p:nvSpPr>
        <p:spPr bwMode="auto">
          <a:xfrm>
            <a:off x="323850" y="476250"/>
            <a:ext cx="180022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bg2"/>
                </a:solidFill>
              </a:rPr>
              <a:t>键盘矩阵</a:t>
            </a:r>
          </a:p>
        </p:txBody>
      </p:sp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370" y="1164243"/>
            <a:ext cx="9036620" cy="5001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矩形 8"/>
          <p:cNvSpPr/>
          <p:nvPr/>
        </p:nvSpPr>
        <p:spPr bwMode="auto">
          <a:xfrm>
            <a:off x="3563860" y="1124680"/>
            <a:ext cx="5400750" cy="4536630"/>
          </a:xfrm>
          <a:prstGeom prst="rect">
            <a:avLst/>
          </a:prstGeom>
          <a:noFill/>
          <a:ln w="28575" cap="flat" cmpd="sng" algn="ctr">
            <a:solidFill>
              <a:srgbClr val="FF6600"/>
            </a:solidFill>
            <a:prstDash val="dash"/>
            <a:round/>
            <a:headEnd type="none" w="med" len="med"/>
            <a:tailEnd type="triangle" w="med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6EFDF25-5EDA-4C04-8510-7B74363C8241}" type="slidenum">
              <a:rPr lang="zh-CN" altLang="en-US"/>
              <a:pPr/>
              <a:t>45</a:t>
            </a:fld>
            <a:endParaRPr lang="en-US" altLang="zh-CN"/>
          </a:p>
        </p:txBody>
      </p:sp>
      <p:sp>
        <p:nvSpPr>
          <p:cNvPr id="1148933" name="Text Box 5"/>
          <p:cNvSpPr txBox="1">
            <a:spLocks noChangeArrowheads="1"/>
          </p:cNvSpPr>
          <p:nvPr/>
        </p:nvSpPr>
        <p:spPr bwMode="auto">
          <a:xfrm>
            <a:off x="323850" y="476250"/>
            <a:ext cx="180022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bg2"/>
                </a:solidFill>
              </a:rPr>
              <a:t>键盘矩阵</a:t>
            </a:r>
          </a:p>
        </p:txBody>
      </p:sp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2" cstate="print"/>
          <a:srcRect l="39047" b="10079"/>
          <a:stretch>
            <a:fillRect/>
          </a:stretch>
        </p:blipFill>
        <p:spPr bwMode="auto">
          <a:xfrm>
            <a:off x="971500" y="424283"/>
            <a:ext cx="7561050" cy="6173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7D7152-640B-4A6A-967E-FD82911F515B}" type="slidenum">
              <a:rPr lang="zh-CN" altLang="en-US"/>
              <a:pPr/>
              <a:t>46</a:t>
            </a:fld>
            <a:endParaRPr lang="en-US" altLang="zh-CN"/>
          </a:p>
        </p:txBody>
      </p:sp>
      <p:sp>
        <p:nvSpPr>
          <p:cNvPr id="1143810" name="Text Box 2"/>
          <p:cNvSpPr txBox="1">
            <a:spLocks noChangeArrowheads="1"/>
          </p:cNvSpPr>
          <p:nvPr/>
        </p:nvSpPr>
        <p:spPr bwMode="auto">
          <a:xfrm>
            <a:off x="395288" y="439738"/>
            <a:ext cx="35290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000">
                <a:solidFill>
                  <a:schemeClr val="bg2"/>
                </a:solidFill>
              </a:rPr>
              <a:t>图</a:t>
            </a:r>
            <a:r>
              <a:rPr kumimoji="1" lang="en-US" altLang="zh-CN" sz="2000">
                <a:solidFill>
                  <a:schemeClr val="bg2"/>
                </a:solidFill>
              </a:rPr>
              <a:t>8.11   </a:t>
            </a:r>
            <a:r>
              <a:rPr kumimoji="1" lang="zh-CN" altLang="en-US" sz="2000">
                <a:solidFill>
                  <a:schemeClr val="bg2"/>
                </a:solidFill>
              </a:rPr>
              <a:t>矩阵式键盘及其接口 </a:t>
            </a:r>
          </a:p>
        </p:txBody>
      </p:sp>
      <p:graphicFrame>
        <p:nvGraphicFramePr>
          <p:cNvPr id="1143811" name="Object 3"/>
          <p:cNvGraphicFramePr>
            <a:graphicFrameLocks noChangeAspect="1"/>
          </p:cNvGraphicFramePr>
          <p:nvPr/>
        </p:nvGraphicFramePr>
        <p:xfrm>
          <a:off x="1289050" y="44450"/>
          <a:ext cx="6621463" cy="674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812" name="Visio" r:id="rId3" imgW="3401839" imgH="3463729" progId="Visio.Drawing.11">
                  <p:embed/>
                </p:oleObj>
              </mc:Choice>
              <mc:Fallback>
                <p:oleObj name="Visio" r:id="rId3" imgW="3401839" imgH="3463729" progId="Visio.Drawing.11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9050" y="44450"/>
                        <a:ext cx="6621463" cy="674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3821" name="Line 13"/>
          <p:cNvSpPr>
            <a:spLocks noChangeShapeType="1"/>
          </p:cNvSpPr>
          <p:nvPr/>
        </p:nvSpPr>
        <p:spPr bwMode="auto">
          <a:xfrm>
            <a:off x="1331913" y="4640263"/>
            <a:ext cx="581025" cy="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43822" name="Line 14"/>
          <p:cNvSpPr>
            <a:spLocks noChangeShapeType="1"/>
          </p:cNvSpPr>
          <p:nvPr/>
        </p:nvSpPr>
        <p:spPr bwMode="auto">
          <a:xfrm>
            <a:off x="1331913" y="6381750"/>
            <a:ext cx="576262" cy="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43823" name="Text Box 15"/>
          <p:cNvSpPr txBox="1">
            <a:spLocks noChangeArrowheads="1"/>
          </p:cNvSpPr>
          <p:nvPr/>
        </p:nvSpPr>
        <p:spPr bwMode="auto">
          <a:xfrm>
            <a:off x="677863" y="4249738"/>
            <a:ext cx="798512" cy="7016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>
                <a:solidFill>
                  <a:srgbClr val="0000FF"/>
                </a:solidFill>
              </a:rPr>
              <a:t>行选</a:t>
            </a:r>
            <a:br>
              <a:rPr lang="zh-CN" altLang="en-US" sz="2000">
                <a:solidFill>
                  <a:srgbClr val="0000FF"/>
                </a:solidFill>
              </a:rPr>
            </a:br>
            <a:r>
              <a:rPr lang="zh-CN" altLang="en-US" sz="2000">
                <a:solidFill>
                  <a:srgbClr val="0000FF"/>
                </a:solidFill>
              </a:rPr>
              <a:t>译码</a:t>
            </a:r>
          </a:p>
        </p:txBody>
      </p:sp>
      <p:sp>
        <p:nvSpPr>
          <p:cNvPr id="1143824" name="Text Box 16"/>
          <p:cNvSpPr txBox="1">
            <a:spLocks noChangeArrowheads="1"/>
          </p:cNvSpPr>
          <p:nvPr/>
        </p:nvSpPr>
        <p:spPr bwMode="auto">
          <a:xfrm>
            <a:off x="690563" y="5999163"/>
            <a:ext cx="798512" cy="7016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>
                <a:solidFill>
                  <a:srgbClr val="0000FF"/>
                </a:solidFill>
              </a:rPr>
              <a:t>列选</a:t>
            </a:r>
            <a:br>
              <a:rPr lang="zh-CN" altLang="en-US" sz="2000">
                <a:solidFill>
                  <a:srgbClr val="0000FF"/>
                </a:solidFill>
              </a:rPr>
            </a:br>
            <a:r>
              <a:rPr lang="zh-CN" altLang="en-US" sz="2000">
                <a:solidFill>
                  <a:srgbClr val="0000FF"/>
                </a:solidFill>
              </a:rPr>
              <a:t>译码</a:t>
            </a:r>
          </a:p>
        </p:txBody>
      </p:sp>
      <p:sp>
        <p:nvSpPr>
          <p:cNvPr id="1143825" name="Text Box 17"/>
          <p:cNvSpPr txBox="1">
            <a:spLocks noChangeArrowheads="1"/>
          </p:cNvSpPr>
          <p:nvPr/>
        </p:nvSpPr>
        <p:spPr bwMode="auto">
          <a:xfrm>
            <a:off x="3302000" y="4664075"/>
            <a:ext cx="496888" cy="33655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rgbClr val="008000"/>
                </a:solidFill>
              </a:rPr>
              <a:t>D</a:t>
            </a:r>
            <a:r>
              <a:rPr lang="en-US" altLang="zh-CN" sz="1600" baseline="-10000">
                <a:solidFill>
                  <a:srgbClr val="008000"/>
                </a:solidFill>
              </a:rPr>
              <a:t>4</a:t>
            </a:r>
          </a:p>
        </p:txBody>
      </p:sp>
      <p:sp>
        <p:nvSpPr>
          <p:cNvPr id="1143826" name="Text Box 18"/>
          <p:cNvSpPr txBox="1">
            <a:spLocks noChangeArrowheads="1"/>
          </p:cNvSpPr>
          <p:nvPr/>
        </p:nvSpPr>
        <p:spPr bwMode="auto">
          <a:xfrm>
            <a:off x="3303588" y="4964113"/>
            <a:ext cx="496887" cy="33655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rgbClr val="008000"/>
                </a:solidFill>
              </a:rPr>
              <a:t>D</a:t>
            </a:r>
            <a:r>
              <a:rPr lang="en-US" altLang="zh-CN" sz="1600" baseline="-10000">
                <a:solidFill>
                  <a:srgbClr val="008000"/>
                </a:solidFill>
              </a:rPr>
              <a:t>3</a:t>
            </a:r>
          </a:p>
        </p:txBody>
      </p:sp>
      <p:sp>
        <p:nvSpPr>
          <p:cNvPr id="1143827" name="Text Box 19"/>
          <p:cNvSpPr txBox="1">
            <a:spLocks noChangeArrowheads="1"/>
          </p:cNvSpPr>
          <p:nvPr/>
        </p:nvSpPr>
        <p:spPr bwMode="auto">
          <a:xfrm>
            <a:off x="3303588" y="5289550"/>
            <a:ext cx="496887" cy="33655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rgbClr val="008000"/>
                </a:solidFill>
              </a:rPr>
              <a:t>D</a:t>
            </a:r>
            <a:r>
              <a:rPr lang="en-US" altLang="zh-CN" sz="1600" baseline="-10000">
                <a:solidFill>
                  <a:srgbClr val="008000"/>
                </a:solidFill>
              </a:rPr>
              <a:t>2</a:t>
            </a:r>
          </a:p>
        </p:txBody>
      </p:sp>
      <p:sp>
        <p:nvSpPr>
          <p:cNvPr id="1143828" name="Text Box 20"/>
          <p:cNvSpPr txBox="1">
            <a:spLocks noChangeArrowheads="1"/>
          </p:cNvSpPr>
          <p:nvPr/>
        </p:nvSpPr>
        <p:spPr bwMode="auto">
          <a:xfrm>
            <a:off x="3303588" y="5603875"/>
            <a:ext cx="496887" cy="33655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rgbClr val="008000"/>
                </a:solidFill>
              </a:rPr>
              <a:t>D</a:t>
            </a:r>
            <a:r>
              <a:rPr lang="en-US" altLang="zh-CN" sz="1600" baseline="-10000">
                <a:solidFill>
                  <a:srgbClr val="008000"/>
                </a:solidFill>
              </a:rPr>
              <a:t>1</a:t>
            </a:r>
          </a:p>
        </p:txBody>
      </p:sp>
      <p:sp>
        <p:nvSpPr>
          <p:cNvPr id="1143829" name="Text Box 21"/>
          <p:cNvSpPr txBox="1">
            <a:spLocks noChangeArrowheads="1"/>
          </p:cNvSpPr>
          <p:nvPr/>
        </p:nvSpPr>
        <p:spPr bwMode="auto">
          <a:xfrm>
            <a:off x="3316288" y="5930900"/>
            <a:ext cx="496887" cy="33655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rgbClr val="008000"/>
                </a:solidFill>
              </a:rPr>
              <a:t>D</a:t>
            </a:r>
            <a:r>
              <a:rPr lang="en-US" altLang="zh-CN" sz="1600" baseline="-10000">
                <a:solidFill>
                  <a:srgbClr val="008000"/>
                </a:solidFill>
              </a:rPr>
              <a:t>0</a:t>
            </a:r>
          </a:p>
        </p:txBody>
      </p:sp>
      <p:sp>
        <p:nvSpPr>
          <p:cNvPr id="1143831" name="Line 23"/>
          <p:cNvSpPr>
            <a:spLocks noChangeShapeType="1"/>
          </p:cNvSpPr>
          <p:nvPr/>
        </p:nvSpPr>
        <p:spPr bwMode="auto">
          <a:xfrm>
            <a:off x="4500563" y="1484313"/>
            <a:ext cx="360362" cy="0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43832" name="Line 24"/>
          <p:cNvSpPr>
            <a:spLocks noChangeShapeType="1"/>
          </p:cNvSpPr>
          <p:nvPr/>
        </p:nvSpPr>
        <p:spPr bwMode="auto">
          <a:xfrm>
            <a:off x="4500563" y="2060575"/>
            <a:ext cx="360362" cy="0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43833" name="Line 25"/>
          <p:cNvSpPr>
            <a:spLocks noChangeShapeType="1"/>
          </p:cNvSpPr>
          <p:nvPr/>
        </p:nvSpPr>
        <p:spPr bwMode="auto">
          <a:xfrm>
            <a:off x="4500563" y="2636838"/>
            <a:ext cx="360362" cy="0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43834" name="Line 26"/>
          <p:cNvSpPr>
            <a:spLocks noChangeShapeType="1"/>
          </p:cNvSpPr>
          <p:nvPr/>
        </p:nvSpPr>
        <p:spPr bwMode="auto">
          <a:xfrm>
            <a:off x="4500563" y="3213100"/>
            <a:ext cx="360362" cy="0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43835" name="Line 27"/>
          <p:cNvSpPr>
            <a:spLocks noChangeShapeType="1"/>
          </p:cNvSpPr>
          <p:nvPr/>
        </p:nvSpPr>
        <p:spPr bwMode="auto">
          <a:xfrm>
            <a:off x="4500563" y="3789363"/>
            <a:ext cx="360362" cy="0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43836" name="Line 28"/>
          <p:cNvSpPr>
            <a:spLocks noChangeShapeType="1"/>
          </p:cNvSpPr>
          <p:nvPr/>
        </p:nvSpPr>
        <p:spPr bwMode="auto">
          <a:xfrm>
            <a:off x="4500563" y="4365625"/>
            <a:ext cx="360362" cy="0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43837" name="Line 29"/>
          <p:cNvSpPr>
            <a:spLocks noChangeShapeType="1"/>
          </p:cNvSpPr>
          <p:nvPr/>
        </p:nvSpPr>
        <p:spPr bwMode="auto">
          <a:xfrm>
            <a:off x="5148263" y="4581525"/>
            <a:ext cx="0" cy="360363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43838" name="Line 30"/>
          <p:cNvSpPr>
            <a:spLocks noChangeShapeType="1"/>
          </p:cNvSpPr>
          <p:nvPr/>
        </p:nvSpPr>
        <p:spPr bwMode="auto">
          <a:xfrm>
            <a:off x="5724525" y="4581525"/>
            <a:ext cx="0" cy="360363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43839" name="Line 31"/>
          <p:cNvSpPr>
            <a:spLocks noChangeShapeType="1"/>
          </p:cNvSpPr>
          <p:nvPr/>
        </p:nvSpPr>
        <p:spPr bwMode="auto">
          <a:xfrm>
            <a:off x="6300788" y="4581525"/>
            <a:ext cx="0" cy="360363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43840" name="Line 32"/>
          <p:cNvSpPr>
            <a:spLocks noChangeShapeType="1"/>
          </p:cNvSpPr>
          <p:nvPr/>
        </p:nvSpPr>
        <p:spPr bwMode="auto">
          <a:xfrm>
            <a:off x="6877050" y="4581525"/>
            <a:ext cx="0" cy="360363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43841" name="Line 33"/>
          <p:cNvSpPr>
            <a:spLocks noChangeShapeType="1"/>
          </p:cNvSpPr>
          <p:nvPr/>
        </p:nvSpPr>
        <p:spPr bwMode="auto">
          <a:xfrm>
            <a:off x="7451725" y="4581525"/>
            <a:ext cx="0" cy="360363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43842" name="AutoShape 34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8532813" y="188913"/>
            <a:ext cx="431800" cy="431800"/>
          </a:xfrm>
          <a:prstGeom prst="actionButtonReturn">
            <a:avLst/>
          </a:prstGeom>
          <a:ln>
            <a:headEnd/>
            <a:tailEnd type="none" w="med" len="lg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E7F71D-4B5D-44C2-BAEB-0A96F19FE3BF}" type="slidenum">
              <a:rPr lang="zh-CN" altLang="en-US"/>
              <a:pPr/>
              <a:t>47</a:t>
            </a:fld>
            <a:endParaRPr lang="en-US" altLang="zh-CN"/>
          </a:p>
        </p:txBody>
      </p:sp>
      <p:graphicFrame>
        <p:nvGraphicFramePr>
          <p:cNvPr id="1136645" name="Object 5"/>
          <p:cNvGraphicFramePr>
            <a:graphicFrameLocks noChangeAspect="1"/>
          </p:cNvGraphicFramePr>
          <p:nvPr/>
        </p:nvGraphicFramePr>
        <p:xfrm>
          <a:off x="542925" y="44450"/>
          <a:ext cx="6621463" cy="674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646" name="Visio" r:id="rId3" imgW="3401839" imgH="3463729" progId="Visio.Drawing.11">
                  <p:embed/>
                </p:oleObj>
              </mc:Choice>
              <mc:Fallback>
                <p:oleObj name="Visio" r:id="rId3" imgW="3401839" imgH="3463729" progId="Visio.Drawing.11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925" y="44450"/>
                        <a:ext cx="6621463" cy="674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6646" name="Text Box 6"/>
          <p:cNvSpPr txBox="1">
            <a:spLocks noChangeArrowheads="1"/>
          </p:cNvSpPr>
          <p:nvPr/>
        </p:nvSpPr>
        <p:spPr bwMode="auto">
          <a:xfrm>
            <a:off x="6732588" y="1196975"/>
            <a:ext cx="576262" cy="3290888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5000"/>
              </a:spcBef>
            </a:pPr>
            <a:r>
              <a:rPr lang="en-US" altLang="zh-CN">
                <a:solidFill>
                  <a:srgbClr val="D60093"/>
                </a:solidFill>
                <a:latin typeface="Arial" charset="0"/>
              </a:rPr>
              <a:t>0</a:t>
            </a:r>
          </a:p>
          <a:p>
            <a:pPr>
              <a:spcBef>
                <a:spcPct val="55000"/>
              </a:spcBef>
            </a:pPr>
            <a:r>
              <a:rPr lang="en-US" altLang="zh-CN">
                <a:solidFill>
                  <a:srgbClr val="D60093"/>
                </a:solidFill>
                <a:latin typeface="Arial" charset="0"/>
              </a:rPr>
              <a:t>0</a:t>
            </a:r>
          </a:p>
          <a:p>
            <a:pPr>
              <a:spcBef>
                <a:spcPct val="55000"/>
              </a:spcBef>
            </a:pPr>
            <a:r>
              <a:rPr lang="en-US" altLang="zh-CN">
                <a:solidFill>
                  <a:srgbClr val="D60093"/>
                </a:solidFill>
                <a:latin typeface="Arial" charset="0"/>
              </a:rPr>
              <a:t>0</a:t>
            </a:r>
          </a:p>
          <a:p>
            <a:pPr>
              <a:spcBef>
                <a:spcPct val="55000"/>
              </a:spcBef>
            </a:pPr>
            <a:r>
              <a:rPr lang="en-US" altLang="zh-CN">
                <a:solidFill>
                  <a:srgbClr val="D60093"/>
                </a:solidFill>
                <a:latin typeface="Arial" charset="0"/>
              </a:rPr>
              <a:t>0</a:t>
            </a:r>
          </a:p>
          <a:p>
            <a:pPr>
              <a:spcBef>
                <a:spcPct val="55000"/>
              </a:spcBef>
            </a:pPr>
            <a:r>
              <a:rPr lang="en-US" altLang="zh-CN">
                <a:solidFill>
                  <a:srgbClr val="D60093"/>
                </a:solidFill>
                <a:latin typeface="Arial" charset="0"/>
              </a:rPr>
              <a:t>0</a:t>
            </a:r>
          </a:p>
          <a:p>
            <a:pPr>
              <a:spcBef>
                <a:spcPct val="55000"/>
              </a:spcBef>
            </a:pPr>
            <a:r>
              <a:rPr lang="en-US" altLang="zh-CN">
                <a:solidFill>
                  <a:srgbClr val="D60093"/>
                </a:solidFill>
                <a:latin typeface="Arial" charset="0"/>
              </a:rPr>
              <a:t>0</a:t>
            </a:r>
          </a:p>
        </p:txBody>
      </p:sp>
      <p:sp>
        <p:nvSpPr>
          <p:cNvPr id="1136649" name="Text Box 9"/>
          <p:cNvSpPr txBox="1">
            <a:spLocks noChangeArrowheads="1"/>
          </p:cNvSpPr>
          <p:nvPr/>
        </p:nvSpPr>
        <p:spPr bwMode="auto">
          <a:xfrm>
            <a:off x="6877050" y="4335463"/>
            <a:ext cx="1439863" cy="8223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rgbClr val="D60093"/>
                </a:solidFill>
              </a:rPr>
              <a:t>判断有无键按下</a:t>
            </a:r>
          </a:p>
        </p:txBody>
      </p:sp>
      <p:sp>
        <p:nvSpPr>
          <p:cNvPr id="1136650" name="Line 10"/>
          <p:cNvSpPr>
            <a:spLocks noChangeShapeType="1"/>
          </p:cNvSpPr>
          <p:nvPr/>
        </p:nvSpPr>
        <p:spPr bwMode="auto">
          <a:xfrm>
            <a:off x="4213225" y="4581525"/>
            <a:ext cx="0" cy="358775"/>
          </a:xfrm>
          <a:prstGeom prst="line">
            <a:avLst/>
          </a:prstGeom>
          <a:noFill/>
          <a:ln w="28575">
            <a:solidFill>
              <a:srgbClr val="D60093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36651" name="Text Box 11"/>
          <p:cNvSpPr txBox="1">
            <a:spLocks noChangeArrowheads="1"/>
          </p:cNvSpPr>
          <p:nvPr/>
        </p:nvSpPr>
        <p:spPr bwMode="auto">
          <a:xfrm>
            <a:off x="4859338" y="5086350"/>
            <a:ext cx="180022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rgbClr val="D60093"/>
                </a:solidFill>
              </a:rPr>
              <a:t>检查列信号</a:t>
            </a:r>
          </a:p>
        </p:txBody>
      </p:sp>
      <p:sp>
        <p:nvSpPr>
          <p:cNvPr id="1136652" name="Line 12"/>
          <p:cNvSpPr>
            <a:spLocks noChangeShapeType="1"/>
          </p:cNvSpPr>
          <p:nvPr/>
        </p:nvSpPr>
        <p:spPr bwMode="auto">
          <a:xfrm>
            <a:off x="4787900" y="4581525"/>
            <a:ext cx="0" cy="358775"/>
          </a:xfrm>
          <a:prstGeom prst="line">
            <a:avLst/>
          </a:prstGeom>
          <a:noFill/>
          <a:ln w="28575">
            <a:solidFill>
              <a:srgbClr val="D60093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36653" name="Line 13"/>
          <p:cNvSpPr>
            <a:spLocks noChangeShapeType="1"/>
          </p:cNvSpPr>
          <p:nvPr/>
        </p:nvSpPr>
        <p:spPr bwMode="auto">
          <a:xfrm>
            <a:off x="5364163" y="4581525"/>
            <a:ext cx="0" cy="358775"/>
          </a:xfrm>
          <a:prstGeom prst="line">
            <a:avLst/>
          </a:prstGeom>
          <a:noFill/>
          <a:ln w="28575">
            <a:solidFill>
              <a:srgbClr val="D60093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36654" name="Line 14"/>
          <p:cNvSpPr>
            <a:spLocks noChangeShapeType="1"/>
          </p:cNvSpPr>
          <p:nvPr/>
        </p:nvSpPr>
        <p:spPr bwMode="auto">
          <a:xfrm>
            <a:off x="5940425" y="4581525"/>
            <a:ext cx="0" cy="358775"/>
          </a:xfrm>
          <a:prstGeom prst="line">
            <a:avLst/>
          </a:prstGeom>
          <a:noFill/>
          <a:ln w="28575">
            <a:solidFill>
              <a:srgbClr val="D60093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36655" name="Line 15"/>
          <p:cNvSpPr>
            <a:spLocks noChangeShapeType="1"/>
          </p:cNvSpPr>
          <p:nvPr/>
        </p:nvSpPr>
        <p:spPr bwMode="auto">
          <a:xfrm>
            <a:off x="6516688" y="4581525"/>
            <a:ext cx="0" cy="358775"/>
          </a:xfrm>
          <a:prstGeom prst="line">
            <a:avLst/>
          </a:prstGeom>
          <a:noFill/>
          <a:ln w="28575">
            <a:solidFill>
              <a:srgbClr val="D60093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36656" name="AutoShape 16"/>
          <p:cNvSpPr>
            <a:spLocks/>
          </p:cNvSpPr>
          <p:nvPr/>
        </p:nvSpPr>
        <p:spPr bwMode="auto">
          <a:xfrm rot="-5400000">
            <a:off x="5220494" y="3790156"/>
            <a:ext cx="287338" cy="2447925"/>
          </a:xfrm>
          <a:prstGeom prst="leftBrace">
            <a:avLst>
              <a:gd name="adj1" fmla="val 49144"/>
              <a:gd name="adj2" fmla="val 50000"/>
            </a:avLst>
          </a:prstGeom>
          <a:noFill/>
          <a:ln w="19050">
            <a:solidFill>
              <a:srgbClr val="D60093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36644" name="Text Box 4"/>
          <p:cNvSpPr txBox="1">
            <a:spLocks noChangeArrowheads="1"/>
          </p:cNvSpPr>
          <p:nvPr/>
        </p:nvSpPr>
        <p:spPr bwMode="auto">
          <a:xfrm>
            <a:off x="395288" y="439738"/>
            <a:ext cx="35290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000">
                <a:solidFill>
                  <a:schemeClr val="bg2"/>
                </a:solidFill>
              </a:rPr>
              <a:t>图</a:t>
            </a:r>
            <a:r>
              <a:rPr kumimoji="1" lang="en-US" altLang="zh-CN" sz="2000">
                <a:solidFill>
                  <a:schemeClr val="bg2"/>
                </a:solidFill>
              </a:rPr>
              <a:t>8.11   </a:t>
            </a:r>
            <a:r>
              <a:rPr kumimoji="1" lang="zh-CN" altLang="en-US" sz="2000">
                <a:solidFill>
                  <a:schemeClr val="bg2"/>
                </a:solidFill>
              </a:rPr>
              <a:t>矩阵式键盘及其接口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FC87A8-359B-4D24-9D98-D6E90531FDFA}" type="slidenum">
              <a:rPr lang="zh-CN" altLang="en-US"/>
              <a:pPr/>
              <a:t>48</a:t>
            </a:fld>
            <a:endParaRPr lang="en-US" altLang="zh-CN"/>
          </a:p>
        </p:txBody>
      </p:sp>
      <p:graphicFrame>
        <p:nvGraphicFramePr>
          <p:cNvPr id="1140739" name="Object 3"/>
          <p:cNvGraphicFramePr>
            <a:graphicFrameLocks noChangeAspect="1"/>
          </p:cNvGraphicFramePr>
          <p:nvPr/>
        </p:nvGraphicFramePr>
        <p:xfrm>
          <a:off x="542925" y="44450"/>
          <a:ext cx="6621463" cy="674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740" name="Visio" r:id="rId3" imgW="3401839" imgH="3463729" progId="Visio.Drawing.11">
                  <p:embed/>
                </p:oleObj>
              </mc:Choice>
              <mc:Fallback>
                <p:oleObj name="Visio" r:id="rId3" imgW="3401839" imgH="3463729" progId="Visio.Drawing.11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925" y="44450"/>
                        <a:ext cx="6621463" cy="674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0740" name="Text Box 4"/>
          <p:cNvSpPr txBox="1">
            <a:spLocks noChangeArrowheads="1"/>
          </p:cNvSpPr>
          <p:nvPr/>
        </p:nvSpPr>
        <p:spPr bwMode="auto">
          <a:xfrm>
            <a:off x="6659563" y="1196975"/>
            <a:ext cx="576262" cy="3290888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5000"/>
              </a:spcBef>
            </a:pPr>
            <a:r>
              <a:rPr lang="en-US" altLang="zh-CN">
                <a:solidFill>
                  <a:srgbClr val="D60093"/>
                </a:solidFill>
                <a:latin typeface="Arial" charset="0"/>
              </a:rPr>
              <a:t>0</a:t>
            </a:r>
          </a:p>
          <a:p>
            <a:pPr>
              <a:spcBef>
                <a:spcPct val="55000"/>
              </a:spcBef>
            </a:pPr>
            <a:r>
              <a:rPr lang="en-US" altLang="zh-CN">
                <a:solidFill>
                  <a:schemeClr val="bg2"/>
                </a:solidFill>
                <a:latin typeface="Arial" charset="0"/>
              </a:rPr>
              <a:t>1</a:t>
            </a:r>
          </a:p>
          <a:p>
            <a:pPr>
              <a:spcBef>
                <a:spcPct val="55000"/>
              </a:spcBef>
            </a:pPr>
            <a:r>
              <a:rPr lang="en-US" altLang="zh-CN">
                <a:solidFill>
                  <a:schemeClr val="bg2"/>
                </a:solidFill>
                <a:latin typeface="Arial" charset="0"/>
              </a:rPr>
              <a:t>1</a:t>
            </a:r>
          </a:p>
          <a:p>
            <a:pPr>
              <a:spcBef>
                <a:spcPct val="55000"/>
              </a:spcBef>
            </a:pPr>
            <a:r>
              <a:rPr lang="en-US" altLang="zh-CN">
                <a:solidFill>
                  <a:schemeClr val="bg2"/>
                </a:solidFill>
                <a:latin typeface="Arial" charset="0"/>
              </a:rPr>
              <a:t>1</a:t>
            </a:r>
          </a:p>
          <a:p>
            <a:pPr>
              <a:spcBef>
                <a:spcPct val="55000"/>
              </a:spcBef>
            </a:pPr>
            <a:r>
              <a:rPr lang="en-US" altLang="zh-CN">
                <a:solidFill>
                  <a:schemeClr val="bg2"/>
                </a:solidFill>
                <a:latin typeface="Arial" charset="0"/>
              </a:rPr>
              <a:t>1</a:t>
            </a:r>
          </a:p>
          <a:p>
            <a:pPr>
              <a:spcBef>
                <a:spcPct val="55000"/>
              </a:spcBef>
            </a:pPr>
            <a:r>
              <a:rPr lang="en-US" altLang="zh-CN">
                <a:solidFill>
                  <a:schemeClr val="bg2"/>
                </a:solidFill>
                <a:latin typeface="Arial" charset="0"/>
              </a:rPr>
              <a:t>1</a:t>
            </a:r>
          </a:p>
        </p:txBody>
      </p:sp>
      <p:sp>
        <p:nvSpPr>
          <p:cNvPr id="1140741" name="Line 5"/>
          <p:cNvSpPr>
            <a:spLocks noChangeShapeType="1"/>
          </p:cNvSpPr>
          <p:nvPr/>
        </p:nvSpPr>
        <p:spPr bwMode="auto">
          <a:xfrm>
            <a:off x="4213225" y="4581525"/>
            <a:ext cx="0" cy="358775"/>
          </a:xfrm>
          <a:prstGeom prst="line">
            <a:avLst/>
          </a:prstGeom>
          <a:noFill/>
          <a:ln w="28575">
            <a:solidFill>
              <a:srgbClr val="D60093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40742" name="Text Box 6"/>
          <p:cNvSpPr txBox="1">
            <a:spLocks noChangeArrowheads="1"/>
          </p:cNvSpPr>
          <p:nvPr/>
        </p:nvSpPr>
        <p:spPr bwMode="auto">
          <a:xfrm>
            <a:off x="4859338" y="5086350"/>
            <a:ext cx="180022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rgbClr val="D60093"/>
                </a:solidFill>
              </a:rPr>
              <a:t>检查列信号</a:t>
            </a:r>
          </a:p>
        </p:txBody>
      </p:sp>
      <p:sp>
        <p:nvSpPr>
          <p:cNvPr id="1140744" name="Text Box 8"/>
          <p:cNvSpPr txBox="1">
            <a:spLocks noChangeArrowheads="1"/>
          </p:cNvSpPr>
          <p:nvPr/>
        </p:nvSpPr>
        <p:spPr bwMode="auto">
          <a:xfrm>
            <a:off x="6659563" y="1196975"/>
            <a:ext cx="576262" cy="3290888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5000"/>
              </a:spcBef>
            </a:pPr>
            <a:r>
              <a:rPr lang="en-US" altLang="zh-CN">
                <a:solidFill>
                  <a:schemeClr val="bg2"/>
                </a:solidFill>
                <a:latin typeface="Arial" charset="0"/>
              </a:rPr>
              <a:t>1</a:t>
            </a:r>
          </a:p>
          <a:p>
            <a:pPr>
              <a:spcBef>
                <a:spcPct val="55000"/>
              </a:spcBef>
            </a:pPr>
            <a:r>
              <a:rPr lang="en-US" altLang="zh-CN">
                <a:solidFill>
                  <a:srgbClr val="D60093"/>
                </a:solidFill>
                <a:latin typeface="Arial" charset="0"/>
              </a:rPr>
              <a:t>0</a:t>
            </a:r>
          </a:p>
          <a:p>
            <a:pPr>
              <a:spcBef>
                <a:spcPct val="55000"/>
              </a:spcBef>
            </a:pPr>
            <a:r>
              <a:rPr lang="en-US" altLang="zh-CN">
                <a:solidFill>
                  <a:schemeClr val="bg2"/>
                </a:solidFill>
                <a:latin typeface="Arial" charset="0"/>
              </a:rPr>
              <a:t>1</a:t>
            </a:r>
          </a:p>
          <a:p>
            <a:pPr>
              <a:spcBef>
                <a:spcPct val="55000"/>
              </a:spcBef>
            </a:pPr>
            <a:r>
              <a:rPr lang="en-US" altLang="zh-CN">
                <a:solidFill>
                  <a:schemeClr val="bg2"/>
                </a:solidFill>
                <a:latin typeface="Arial" charset="0"/>
              </a:rPr>
              <a:t>1</a:t>
            </a:r>
          </a:p>
          <a:p>
            <a:pPr>
              <a:spcBef>
                <a:spcPct val="55000"/>
              </a:spcBef>
            </a:pPr>
            <a:r>
              <a:rPr lang="en-US" altLang="zh-CN">
                <a:solidFill>
                  <a:schemeClr val="bg2"/>
                </a:solidFill>
                <a:latin typeface="Arial" charset="0"/>
              </a:rPr>
              <a:t>1</a:t>
            </a:r>
          </a:p>
          <a:p>
            <a:pPr>
              <a:spcBef>
                <a:spcPct val="55000"/>
              </a:spcBef>
            </a:pPr>
            <a:r>
              <a:rPr lang="en-US" altLang="zh-CN">
                <a:solidFill>
                  <a:schemeClr val="bg2"/>
                </a:solidFill>
                <a:latin typeface="Arial" charset="0"/>
              </a:rPr>
              <a:t>1</a:t>
            </a:r>
          </a:p>
        </p:txBody>
      </p:sp>
      <p:sp>
        <p:nvSpPr>
          <p:cNvPr id="1140745" name="Text Box 9"/>
          <p:cNvSpPr txBox="1">
            <a:spLocks noChangeArrowheads="1"/>
          </p:cNvSpPr>
          <p:nvPr/>
        </p:nvSpPr>
        <p:spPr bwMode="auto">
          <a:xfrm>
            <a:off x="6659563" y="1196975"/>
            <a:ext cx="576262" cy="3290888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5000"/>
              </a:spcBef>
            </a:pPr>
            <a:r>
              <a:rPr lang="en-US" altLang="zh-CN">
                <a:solidFill>
                  <a:schemeClr val="bg2"/>
                </a:solidFill>
                <a:latin typeface="Arial" charset="0"/>
              </a:rPr>
              <a:t>1</a:t>
            </a:r>
          </a:p>
          <a:p>
            <a:pPr>
              <a:spcBef>
                <a:spcPct val="55000"/>
              </a:spcBef>
            </a:pPr>
            <a:r>
              <a:rPr lang="en-US" altLang="zh-CN">
                <a:solidFill>
                  <a:schemeClr val="bg2"/>
                </a:solidFill>
                <a:latin typeface="Arial" charset="0"/>
              </a:rPr>
              <a:t>1</a:t>
            </a:r>
          </a:p>
          <a:p>
            <a:pPr>
              <a:spcBef>
                <a:spcPct val="55000"/>
              </a:spcBef>
            </a:pPr>
            <a:r>
              <a:rPr lang="en-US" altLang="zh-CN">
                <a:solidFill>
                  <a:srgbClr val="D60093"/>
                </a:solidFill>
                <a:latin typeface="Arial" charset="0"/>
              </a:rPr>
              <a:t>0</a:t>
            </a:r>
          </a:p>
          <a:p>
            <a:pPr>
              <a:spcBef>
                <a:spcPct val="55000"/>
              </a:spcBef>
            </a:pPr>
            <a:r>
              <a:rPr lang="en-US" altLang="zh-CN">
                <a:solidFill>
                  <a:schemeClr val="bg2"/>
                </a:solidFill>
                <a:latin typeface="Arial" charset="0"/>
              </a:rPr>
              <a:t>1</a:t>
            </a:r>
          </a:p>
          <a:p>
            <a:pPr>
              <a:spcBef>
                <a:spcPct val="55000"/>
              </a:spcBef>
            </a:pPr>
            <a:r>
              <a:rPr lang="en-US" altLang="zh-CN">
                <a:solidFill>
                  <a:schemeClr val="bg2"/>
                </a:solidFill>
                <a:latin typeface="Arial" charset="0"/>
              </a:rPr>
              <a:t>1</a:t>
            </a:r>
          </a:p>
          <a:p>
            <a:pPr>
              <a:spcBef>
                <a:spcPct val="55000"/>
              </a:spcBef>
            </a:pPr>
            <a:r>
              <a:rPr lang="en-US" altLang="zh-CN">
                <a:solidFill>
                  <a:schemeClr val="bg2"/>
                </a:solidFill>
                <a:latin typeface="Arial" charset="0"/>
              </a:rPr>
              <a:t>1</a:t>
            </a:r>
          </a:p>
        </p:txBody>
      </p:sp>
      <p:sp>
        <p:nvSpPr>
          <p:cNvPr id="1140746" name="Text Box 10"/>
          <p:cNvSpPr txBox="1">
            <a:spLocks noChangeArrowheads="1"/>
          </p:cNvSpPr>
          <p:nvPr/>
        </p:nvSpPr>
        <p:spPr bwMode="auto">
          <a:xfrm>
            <a:off x="6659563" y="1196975"/>
            <a:ext cx="576262" cy="3290888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5000"/>
              </a:spcBef>
            </a:pPr>
            <a:r>
              <a:rPr lang="en-US" altLang="zh-CN">
                <a:solidFill>
                  <a:schemeClr val="bg2"/>
                </a:solidFill>
                <a:latin typeface="Arial" charset="0"/>
              </a:rPr>
              <a:t>1</a:t>
            </a:r>
          </a:p>
          <a:p>
            <a:pPr>
              <a:spcBef>
                <a:spcPct val="55000"/>
              </a:spcBef>
            </a:pPr>
            <a:r>
              <a:rPr lang="en-US" altLang="zh-CN">
                <a:solidFill>
                  <a:schemeClr val="bg2"/>
                </a:solidFill>
                <a:latin typeface="Arial" charset="0"/>
              </a:rPr>
              <a:t>1</a:t>
            </a:r>
          </a:p>
          <a:p>
            <a:pPr>
              <a:spcBef>
                <a:spcPct val="55000"/>
              </a:spcBef>
            </a:pPr>
            <a:r>
              <a:rPr lang="en-US" altLang="zh-CN">
                <a:solidFill>
                  <a:schemeClr val="bg2"/>
                </a:solidFill>
                <a:latin typeface="Arial" charset="0"/>
              </a:rPr>
              <a:t>1</a:t>
            </a:r>
          </a:p>
          <a:p>
            <a:pPr>
              <a:spcBef>
                <a:spcPct val="55000"/>
              </a:spcBef>
            </a:pPr>
            <a:r>
              <a:rPr lang="en-US" altLang="zh-CN">
                <a:solidFill>
                  <a:srgbClr val="D60093"/>
                </a:solidFill>
                <a:latin typeface="Arial" charset="0"/>
              </a:rPr>
              <a:t>0</a:t>
            </a:r>
          </a:p>
          <a:p>
            <a:pPr>
              <a:spcBef>
                <a:spcPct val="55000"/>
              </a:spcBef>
            </a:pPr>
            <a:r>
              <a:rPr lang="en-US" altLang="zh-CN">
                <a:solidFill>
                  <a:schemeClr val="bg2"/>
                </a:solidFill>
                <a:latin typeface="Arial" charset="0"/>
              </a:rPr>
              <a:t>1</a:t>
            </a:r>
          </a:p>
          <a:p>
            <a:pPr>
              <a:spcBef>
                <a:spcPct val="55000"/>
              </a:spcBef>
            </a:pPr>
            <a:r>
              <a:rPr lang="en-US" altLang="zh-CN">
                <a:solidFill>
                  <a:schemeClr val="bg2"/>
                </a:solidFill>
                <a:latin typeface="Arial" charset="0"/>
              </a:rPr>
              <a:t>1</a:t>
            </a:r>
          </a:p>
        </p:txBody>
      </p:sp>
      <p:sp>
        <p:nvSpPr>
          <p:cNvPr id="1140747" name="Text Box 11"/>
          <p:cNvSpPr txBox="1">
            <a:spLocks noChangeArrowheads="1"/>
          </p:cNvSpPr>
          <p:nvPr/>
        </p:nvSpPr>
        <p:spPr bwMode="auto">
          <a:xfrm>
            <a:off x="6659563" y="1196975"/>
            <a:ext cx="576262" cy="3290888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5000"/>
              </a:spcBef>
            </a:pPr>
            <a:r>
              <a:rPr lang="en-US" altLang="zh-CN">
                <a:solidFill>
                  <a:schemeClr val="bg2"/>
                </a:solidFill>
                <a:latin typeface="Arial" charset="0"/>
              </a:rPr>
              <a:t>1</a:t>
            </a:r>
          </a:p>
          <a:p>
            <a:pPr>
              <a:spcBef>
                <a:spcPct val="55000"/>
              </a:spcBef>
            </a:pPr>
            <a:r>
              <a:rPr lang="en-US" altLang="zh-CN">
                <a:solidFill>
                  <a:schemeClr val="bg2"/>
                </a:solidFill>
                <a:latin typeface="Arial" charset="0"/>
              </a:rPr>
              <a:t>1</a:t>
            </a:r>
          </a:p>
          <a:p>
            <a:pPr>
              <a:spcBef>
                <a:spcPct val="55000"/>
              </a:spcBef>
            </a:pPr>
            <a:r>
              <a:rPr lang="en-US" altLang="zh-CN">
                <a:solidFill>
                  <a:schemeClr val="bg2"/>
                </a:solidFill>
                <a:latin typeface="Arial" charset="0"/>
              </a:rPr>
              <a:t>1</a:t>
            </a:r>
          </a:p>
          <a:p>
            <a:pPr>
              <a:spcBef>
                <a:spcPct val="55000"/>
              </a:spcBef>
            </a:pPr>
            <a:r>
              <a:rPr lang="en-US" altLang="zh-CN">
                <a:solidFill>
                  <a:schemeClr val="bg2"/>
                </a:solidFill>
                <a:latin typeface="Arial" charset="0"/>
              </a:rPr>
              <a:t>1</a:t>
            </a:r>
          </a:p>
          <a:p>
            <a:pPr>
              <a:spcBef>
                <a:spcPct val="55000"/>
              </a:spcBef>
            </a:pPr>
            <a:r>
              <a:rPr lang="en-US" altLang="zh-CN">
                <a:solidFill>
                  <a:srgbClr val="D60093"/>
                </a:solidFill>
                <a:latin typeface="Arial" charset="0"/>
              </a:rPr>
              <a:t>0</a:t>
            </a:r>
          </a:p>
          <a:p>
            <a:pPr>
              <a:spcBef>
                <a:spcPct val="55000"/>
              </a:spcBef>
            </a:pPr>
            <a:r>
              <a:rPr lang="en-US" altLang="zh-CN">
                <a:solidFill>
                  <a:schemeClr val="bg2"/>
                </a:solidFill>
                <a:latin typeface="Arial" charset="0"/>
              </a:rPr>
              <a:t>1</a:t>
            </a:r>
          </a:p>
        </p:txBody>
      </p:sp>
      <p:sp>
        <p:nvSpPr>
          <p:cNvPr id="1140748" name="Text Box 12"/>
          <p:cNvSpPr txBox="1">
            <a:spLocks noChangeArrowheads="1"/>
          </p:cNvSpPr>
          <p:nvPr/>
        </p:nvSpPr>
        <p:spPr bwMode="auto">
          <a:xfrm>
            <a:off x="6659563" y="1196975"/>
            <a:ext cx="576262" cy="3290888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5000"/>
              </a:spcBef>
            </a:pPr>
            <a:r>
              <a:rPr lang="en-US" altLang="zh-CN">
                <a:solidFill>
                  <a:schemeClr val="bg2"/>
                </a:solidFill>
                <a:latin typeface="Arial" charset="0"/>
              </a:rPr>
              <a:t>1</a:t>
            </a:r>
          </a:p>
          <a:p>
            <a:pPr>
              <a:spcBef>
                <a:spcPct val="55000"/>
              </a:spcBef>
            </a:pPr>
            <a:r>
              <a:rPr lang="en-US" altLang="zh-CN">
                <a:solidFill>
                  <a:schemeClr val="bg2"/>
                </a:solidFill>
                <a:latin typeface="Arial" charset="0"/>
              </a:rPr>
              <a:t>1</a:t>
            </a:r>
          </a:p>
          <a:p>
            <a:pPr>
              <a:spcBef>
                <a:spcPct val="55000"/>
              </a:spcBef>
            </a:pPr>
            <a:r>
              <a:rPr lang="en-US" altLang="zh-CN">
                <a:solidFill>
                  <a:schemeClr val="bg2"/>
                </a:solidFill>
                <a:latin typeface="Arial" charset="0"/>
              </a:rPr>
              <a:t>1</a:t>
            </a:r>
          </a:p>
          <a:p>
            <a:pPr>
              <a:spcBef>
                <a:spcPct val="55000"/>
              </a:spcBef>
            </a:pPr>
            <a:r>
              <a:rPr lang="en-US" altLang="zh-CN">
                <a:solidFill>
                  <a:schemeClr val="bg2"/>
                </a:solidFill>
                <a:latin typeface="Arial" charset="0"/>
              </a:rPr>
              <a:t>1</a:t>
            </a:r>
          </a:p>
          <a:p>
            <a:pPr>
              <a:spcBef>
                <a:spcPct val="55000"/>
              </a:spcBef>
            </a:pPr>
            <a:r>
              <a:rPr lang="en-US" altLang="zh-CN">
                <a:solidFill>
                  <a:schemeClr val="bg2"/>
                </a:solidFill>
                <a:latin typeface="Arial" charset="0"/>
              </a:rPr>
              <a:t>1</a:t>
            </a:r>
          </a:p>
          <a:p>
            <a:pPr>
              <a:spcBef>
                <a:spcPct val="55000"/>
              </a:spcBef>
            </a:pPr>
            <a:r>
              <a:rPr lang="en-US" altLang="zh-CN">
                <a:solidFill>
                  <a:srgbClr val="D60093"/>
                </a:solidFill>
                <a:latin typeface="Arial" charset="0"/>
              </a:rPr>
              <a:t>0</a:t>
            </a:r>
          </a:p>
        </p:txBody>
      </p:sp>
      <p:sp>
        <p:nvSpPr>
          <p:cNvPr id="1140749" name="Line 13"/>
          <p:cNvSpPr>
            <a:spLocks noChangeShapeType="1"/>
          </p:cNvSpPr>
          <p:nvPr/>
        </p:nvSpPr>
        <p:spPr bwMode="auto">
          <a:xfrm>
            <a:off x="7640638" y="1628775"/>
            <a:ext cx="0" cy="1223963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40750" name="Text Box 14"/>
          <p:cNvSpPr txBox="1">
            <a:spLocks noChangeArrowheads="1"/>
          </p:cNvSpPr>
          <p:nvPr/>
        </p:nvSpPr>
        <p:spPr bwMode="auto">
          <a:xfrm>
            <a:off x="7380288" y="2779713"/>
            <a:ext cx="549275" cy="1512887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00FF"/>
                </a:solidFill>
              </a:rPr>
              <a:t>扫描过程</a:t>
            </a:r>
          </a:p>
        </p:txBody>
      </p:sp>
      <p:sp>
        <p:nvSpPr>
          <p:cNvPr id="1140751" name="Line 15"/>
          <p:cNvSpPr>
            <a:spLocks noChangeShapeType="1"/>
          </p:cNvSpPr>
          <p:nvPr/>
        </p:nvSpPr>
        <p:spPr bwMode="auto">
          <a:xfrm>
            <a:off x="4787900" y="4581525"/>
            <a:ext cx="0" cy="358775"/>
          </a:xfrm>
          <a:prstGeom prst="line">
            <a:avLst/>
          </a:prstGeom>
          <a:noFill/>
          <a:ln w="28575">
            <a:solidFill>
              <a:srgbClr val="D60093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40752" name="Line 16"/>
          <p:cNvSpPr>
            <a:spLocks noChangeShapeType="1"/>
          </p:cNvSpPr>
          <p:nvPr/>
        </p:nvSpPr>
        <p:spPr bwMode="auto">
          <a:xfrm>
            <a:off x="5364163" y="4581525"/>
            <a:ext cx="0" cy="358775"/>
          </a:xfrm>
          <a:prstGeom prst="line">
            <a:avLst/>
          </a:prstGeom>
          <a:noFill/>
          <a:ln w="28575">
            <a:solidFill>
              <a:srgbClr val="D60093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40753" name="Line 17"/>
          <p:cNvSpPr>
            <a:spLocks noChangeShapeType="1"/>
          </p:cNvSpPr>
          <p:nvPr/>
        </p:nvSpPr>
        <p:spPr bwMode="auto">
          <a:xfrm>
            <a:off x="5940425" y="4581525"/>
            <a:ext cx="0" cy="358775"/>
          </a:xfrm>
          <a:prstGeom prst="line">
            <a:avLst/>
          </a:prstGeom>
          <a:noFill/>
          <a:ln w="28575">
            <a:solidFill>
              <a:srgbClr val="D60093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40754" name="Line 18"/>
          <p:cNvSpPr>
            <a:spLocks noChangeShapeType="1"/>
          </p:cNvSpPr>
          <p:nvPr/>
        </p:nvSpPr>
        <p:spPr bwMode="auto">
          <a:xfrm>
            <a:off x="6516688" y="4581525"/>
            <a:ext cx="0" cy="358775"/>
          </a:xfrm>
          <a:prstGeom prst="line">
            <a:avLst/>
          </a:prstGeom>
          <a:noFill/>
          <a:ln w="28575">
            <a:solidFill>
              <a:srgbClr val="D60093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40755" name="AutoShape 19"/>
          <p:cNvSpPr>
            <a:spLocks/>
          </p:cNvSpPr>
          <p:nvPr/>
        </p:nvSpPr>
        <p:spPr bwMode="auto">
          <a:xfrm rot="-5400000">
            <a:off x="5220494" y="3790156"/>
            <a:ext cx="287338" cy="2447925"/>
          </a:xfrm>
          <a:prstGeom prst="leftBrace">
            <a:avLst>
              <a:gd name="adj1" fmla="val 49144"/>
              <a:gd name="adj2" fmla="val 50000"/>
            </a:avLst>
          </a:prstGeom>
          <a:noFill/>
          <a:ln w="19050">
            <a:solidFill>
              <a:srgbClr val="D60093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40738" name="Text Box 2"/>
          <p:cNvSpPr txBox="1">
            <a:spLocks noChangeArrowheads="1"/>
          </p:cNvSpPr>
          <p:nvPr/>
        </p:nvSpPr>
        <p:spPr bwMode="auto">
          <a:xfrm>
            <a:off x="395288" y="439738"/>
            <a:ext cx="35290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000">
                <a:solidFill>
                  <a:schemeClr val="bg2"/>
                </a:solidFill>
              </a:rPr>
              <a:t>图</a:t>
            </a:r>
            <a:r>
              <a:rPr kumimoji="1" lang="en-US" altLang="zh-CN" sz="2000">
                <a:solidFill>
                  <a:schemeClr val="bg2"/>
                </a:solidFill>
              </a:rPr>
              <a:t>8.11   </a:t>
            </a:r>
            <a:r>
              <a:rPr kumimoji="1" lang="zh-CN" altLang="en-US" sz="2000">
                <a:solidFill>
                  <a:schemeClr val="bg2"/>
                </a:solidFill>
              </a:rPr>
              <a:t>矩阵式键盘及其接口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140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80"/>
                                        <p:tgtEl>
                                          <p:spTgt spid="11407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80"/>
                                        <p:tgtEl>
                                          <p:spTgt spid="11407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80"/>
                                        <p:tgtEl>
                                          <p:spTgt spid="11407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00"/>
                            </p:stCondLst>
                            <p:childTnLst>
                              <p:par>
                                <p:cTn id="1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1140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1140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1140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1140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140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40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40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40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40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40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40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0740" grpId="0"/>
      <p:bldP spid="1140741" grpId="0" animBg="1"/>
      <p:bldP spid="1140742" grpId="0"/>
      <p:bldP spid="1140744" grpId="0"/>
      <p:bldP spid="1140745" grpId="0"/>
      <p:bldP spid="1140746" grpId="0"/>
      <p:bldP spid="1140747" grpId="0"/>
      <p:bldP spid="1140748" grpId="0"/>
      <p:bldP spid="1140749" grpId="0" animBg="1"/>
      <p:bldP spid="1140750" grpId="0"/>
      <p:bldP spid="1140751" grpId="0" animBg="1"/>
      <p:bldP spid="1140752" grpId="0" animBg="1"/>
      <p:bldP spid="1140753" grpId="0" animBg="1"/>
      <p:bldP spid="1140754" grpId="0" animBg="1"/>
      <p:bldP spid="114075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3FF8C8-C596-4907-BD4A-3D7E4800F203}" type="slidenum">
              <a:rPr lang="zh-CN" altLang="en-US"/>
              <a:pPr/>
              <a:t>49</a:t>
            </a:fld>
            <a:endParaRPr lang="en-US" altLang="zh-CN"/>
          </a:p>
        </p:txBody>
      </p:sp>
      <p:graphicFrame>
        <p:nvGraphicFramePr>
          <p:cNvPr id="1141763" name="Object 3"/>
          <p:cNvGraphicFramePr>
            <a:graphicFrameLocks noChangeAspect="1"/>
          </p:cNvGraphicFramePr>
          <p:nvPr/>
        </p:nvGraphicFramePr>
        <p:xfrm>
          <a:off x="542925" y="44450"/>
          <a:ext cx="6621463" cy="674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764" name="Visio" r:id="rId3" imgW="3401839" imgH="3463729" progId="Visio.Drawing.11">
                  <p:embed/>
                </p:oleObj>
              </mc:Choice>
              <mc:Fallback>
                <p:oleObj name="Visio" r:id="rId3" imgW="3401839" imgH="3463729" progId="Visio.Drawing.11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925" y="44450"/>
                        <a:ext cx="6621463" cy="674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1764" name="Text Box 4"/>
          <p:cNvSpPr txBox="1">
            <a:spLocks noChangeArrowheads="1"/>
          </p:cNvSpPr>
          <p:nvPr/>
        </p:nvSpPr>
        <p:spPr bwMode="auto">
          <a:xfrm>
            <a:off x="6659563" y="1196975"/>
            <a:ext cx="576262" cy="3290888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5000"/>
              </a:spcBef>
            </a:pPr>
            <a:r>
              <a:rPr lang="en-US" altLang="zh-CN">
                <a:solidFill>
                  <a:srgbClr val="D60093"/>
                </a:solidFill>
                <a:latin typeface="Arial" charset="0"/>
              </a:rPr>
              <a:t>0</a:t>
            </a:r>
          </a:p>
          <a:p>
            <a:pPr>
              <a:spcBef>
                <a:spcPct val="55000"/>
              </a:spcBef>
            </a:pPr>
            <a:r>
              <a:rPr lang="en-US" altLang="zh-CN">
                <a:solidFill>
                  <a:schemeClr val="bg2"/>
                </a:solidFill>
                <a:latin typeface="Arial" charset="0"/>
              </a:rPr>
              <a:t>1</a:t>
            </a:r>
          </a:p>
          <a:p>
            <a:pPr>
              <a:spcBef>
                <a:spcPct val="55000"/>
              </a:spcBef>
            </a:pPr>
            <a:r>
              <a:rPr lang="en-US" altLang="zh-CN">
                <a:solidFill>
                  <a:schemeClr val="bg2"/>
                </a:solidFill>
                <a:latin typeface="Arial" charset="0"/>
              </a:rPr>
              <a:t>1</a:t>
            </a:r>
          </a:p>
          <a:p>
            <a:pPr>
              <a:spcBef>
                <a:spcPct val="55000"/>
              </a:spcBef>
            </a:pPr>
            <a:r>
              <a:rPr lang="en-US" altLang="zh-CN">
                <a:solidFill>
                  <a:schemeClr val="bg2"/>
                </a:solidFill>
                <a:latin typeface="Arial" charset="0"/>
              </a:rPr>
              <a:t>1</a:t>
            </a:r>
          </a:p>
          <a:p>
            <a:pPr>
              <a:spcBef>
                <a:spcPct val="55000"/>
              </a:spcBef>
            </a:pPr>
            <a:r>
              <a:rPr lang="en-US" altLang="zh-CN">
                <a:solidFill>
                  <a:schemeClr val="bg2"/>
                </a:solidFill>
                <a:latin typeface="Arial" charset="0"/>
              </a:rPr>
              <a:t>1</a:t>
            </a:r>
          </a:p>
          <a:p>
            <a:pPr>
              <a:spcBef>
                <a:spcPct val="55000"/>
              </a:spcBef>
            </a:pPr>
            <a:r>
              <a:rPr lang="en-US" altLang="zh-CN">
                <a:solidFill>
                  <a:schemeClr val="bg2"/>
                </a:solidFill>
                <a:latin typeface="Arial" charset="0"/>
              </a:rPr>
              <a:t>1</a:t>
            </a:r>
          </a:p>
        </p:txBody>
      </p:sp>
      <p:sp>
        <p:nvSpPr>
          <p:cNvPr id="1141765" name="Line 5"/>
          <p:cNvSpPr>
            <a:spLocks noChangeShapeType="1"/>
          </p:cNvSpPr>
          <p:nvPr/>
        </p:nvSpPr>
        <p:spPr bwMode="auto">
          <a:xfrm>
            <a:off x="4213225" y="4581525"/>
            <a:ext cx="0" cy="358775"/>
          </a:xfrm>
          <a:prstGeom prst="line">
            <a:avLst/>
          </a:prstGeom>
          <a:noFill/>
          <a:ln w="28575">
            <a:solidFill>
              <a:srgbClr val="D60093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41766" name="Text Box 6"/>
          <p:cNvSpPr txBox="1">
            <a:spLocks noChangeArrowheads="1"/>
          </p:cNvSpPr>
          <p:nvPr/>
        </p:nvSpPr>
        <p:spPr bwMode="auto">
          <a:xfrm>
            <a:off x="4859338" y="5086350"/>
            <a:ext cx="180022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rgbClr val="D60093"/>
                </a:solidFill>
              </a:rPr>
              <a:t>检查列信号</a:t>
            </a:r>
          </a:p>
        </p:txBody>
      </p:sp>
      <p:sp>
        <p:nvSpPr>
          <p:cNvPr id="1141767" name="Text Box 7"/>
          <p:cNvSpPr txBox="1">
            <a:spLocks noChangeArrowheads="1"/>
          </p:cNvSpPr>
          <p:nvPr/>
        </p:nvSpPr>
        <p:spPr bwMode="auto">
          <a:xfrm>
            <a:off x="6659563" y="1196975"/>
            <a:ext cx="576262" cy="3290888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5000"/>
              </a:spcBef>
            </a:pPr>
            <a:r>
              <a:rPr lang="en-US" altLang="zh-CN">
                <a:solidFill>
                  <a:schemeClr val="bg2"/>
                </a:solidFill>
                <a:latin typeface="Arial" charset="0"/>
              </a:rPr>
              <a:t>1</a:t>
            </a:r>
          </a:p>
          <a:p>
            <a:pPr>
              <a:spcBef>
                <a:spcPct val="55000"/>
              </a:spcBef>
            </a:pPr>
            <a:r>
              <a:rPr lang="en-US" altLang="zh-CN">
                <a:solidFill>
                  <a:srgbClr val="D60093"/>
                </a:solidFill>
                <a:latin typeface="Arial" charset="0"/>
              </a:rPr>
              <a:t>0</a:t>
            </a:r>
          </a:p>
          <a:p>
            <a:pPr>
              <a:spcBef>
                <a:spcPct val="55000"/>
              </a:spcBef>
            </a:pPr>
            <a:r>
              <a:rPr lang="en-US" altLang="zh-CN">
                <a:solidFill>
                  <a:schemeClr val="bg2"/>
                </a:solidFill>
                <a:latin typeface="Arial" charset="0"/>
              </a:rPr>
              <a:t>1</a:t>
            </a:r>
          </a:p>
          <a:p>
            <a:pPr>
              <a:spcBef>
                <a:spcPct val="55000"/>
              </a:spcBef>
            </a:pPr>
            <a:r>
              <a:rPr lang="en-US" altLang="zh-CN">
                <a:solidFill>
                  <a:schemeClr val="bg2"/>
                </a:solidFill>
                <a:latin typeface="Arial" charset="0"/>
              </a:rPr>
              <a:t>1</a:t>
            </a:r>
          </a:p>
          <a:p>
            <a:pPr>
              <a:spcBef>
                <a:spcPct val="55000"/>
              </a:spcBef>
            </a:pPr>
            <a:r>
              <a:rPr lang="en-US" altLang="zh-CN">
                <a:solidFill>
                  <a:schemeClr val="bg2"/>
                </a:solidFill>
                <a:latin typeface="Arial" charset="0"/>
              </a:rPr>
              <a:t>1</a:t>
            </a:r>
          </a:p>
          <a:p>
            <a:pPr>
              <a:spcBef>
                <a:spcPct val="55000"/>
              </a:spcBef>
            </a:pPr>
            <a:r>
              <a:rPr lang="en-US" altLang="zh-CN">
                <a:solidFill>
                  <a:schemeClr val="bg2"/>
                </a:solidFill>
                <a:latin typeface="Arial" charset="0"/>
              </a:rPr>
              <a:t>1</a:t>
            </a:r>
          </a:p>
        </p:txBody>
      </p:sp>
      <p:sp>
        <p:nvSpPr>
          <p:cNvPr id="1141768" name="Text Box 8"/>
          <p:cNvSpPr txBox="1">
            <a:spLocks noChangeArrowheads="1"/>
          </p:cNvSpPr>
          <p:nvPr/>
        </p:nvSpPr>
        <p:spPr bwMode="auto">
          <a:xfrm>
            <a:off x="6659563" y="1196975"/>
            <a:ext cx="576262" cy="3290888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5000"/>
              </a:spcBef>
            </a:pPr>
            <a:r>
              <a:rPr lang="en-US" altLang="zh-CN">
                <a:solidFill>
                  <a:schemeClr val="bg2"/>
                </a:solidFill>
                <a:latin typeface="Arial" charset="0"/>
              </a:rPr>
              <a:t>1</a:t>
            </a:r>
          </a:p>
          <a:p>
            <a:pPr>
              <a:spcBef>
                <a:spcPct val="55000"/>
              </a:spcBef>
            </a:pPr>
            <a:r>
              <a:rPr lang="en-US" altLang="zh-CN">
                <a:solidFill>
                  <a:schemeClr val="bg2"/>
                </a:solidFill>
                <a:latin typeface="Arial" charset="0"/>
              </a:rPr>
              <a:t>1</a:t>
            </a:r>
          </a:p>
          <a:p>
            <a:pPr>
              <a:spcBef>
                <a:spcPct val="55000"/>
              </a:spcBef>
            </a:pPr>
            <a:r>
              <a:rPr lang="en-US" altLang="zh-CN">
                <a:solidFill>
                  <a:srgbClr val="D60093"/>
                </a:solidFill>
                <a:latin typeface="Arial" charset="0"/>
              </a:rPr>
              <a:t>0</a:t>
            </a:r>
          </a:p>
          <a:p>
            <a:pPr>
              <a:spcBef>
                <a:spcPct val="55000"/>
              </a:spcBef>
            </a:pPr>
            <a:r>
              <a:rPr lang="en-US" altLang="zh-CN">
                <a:solidFill>
                  <a:schemeClr val="bg2"/>
                </a:solidFill>
                <a:latin typeface="Arial" charset="0"/>
              </a:rPr>
              <a:t>1</a:t>
            </a:r>
          </a:p>
          <a:p>
            <a:pPr>
              <a:spcBef>
                <a:spcPct val="55000"/>
              </a:spcBef>
            </a:pPr>
            <a:r>
              <a:rPr lang="en-US" altLang="zh-CN">
                <a:solidFill>
                  <a:schemeClr val="bg2"/>
                </a:solidFill>
                <a:latin typeface="Arial" charset="0"/>
              </a:rPr>
              <a:t>1</a:t>
            </a:r>
          </a:p>
          <a:p>
            <a:pPr>
              <a:spcBef>
                <a:spcPct val="55000"/>
              </a:spcBef>
            </a:pPr>
            <a:r>
              <a:rPr lang="en-US" altLang="zh-CN">
                <a:solidFill>
                  <a:schemeClr val="bg2"/>
                </a:solidFill>
                <a:latin typeface="Arial" charset="0"/>
              </a:rPr>
              <a:t>1</a:t>
            </a:r>
          </a:p>
        </p:txBody>
      </p:sp>
      <p:sp>
        <p:nvSpPr>
          <p:cNvPr id="1141772" name="Line 12"/>
          <p:cNvSpPr>
            <a:spLocks noChangeShapeType="1"/>
          </p:cNvSpPr>
          <p:nvPr/>
        </p:nvSpPr>
        <p:spPr bwMode="auto">
          <a:xfrm>
            <a:off x="7640638" y="1628775"/>
            <a:ext cx="0" cy="1223963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41773" name="Text Box 13"/>
          <p:cNvSpPr txBox="1">
            <a:spLocks noChangeArrowheads="1"/>
          </p:cNvSpPr>
          <p:nvPr/>
        </p:nvSpPr>
        <p:spPr bwMode="auto">
          <a:xfrm>
            <a:off x="7380288" y="2779713"/>
            <a:ext cx="549275" cy="1512887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00FF"/>
                </a:solidFill>
              </a:rPr>
              <a:t>扫描过程</a:t>
            </a:r>
          </a:p>
        </p:txBody>
      </p:sp>
      <p:sp>
        <p:nvSpPr>
          <p:cNvPr id="1141774" name="Line 14"/>
          <p:cNvSpPr>
            <a:spLocks noChangeShapeType="1"/>
          </p:cNvSpPr>
          <p:nvPr/>
        </p:nvSpPr>
        <p:spPr bwMode="auto">
          <a:xfrm>
            <a:off x="4787900" y="4581525"/>
            <a:ext cx="0" cy="358775"/>
          </a:xfrm>
          <a:prstGeom prst="line">
            <a:avLst/>
          </a:prstGeom>
          <a:noFill/>
          <a:ln w="28575">
            <a:solidFill>
              <a:srgbClr val="D60093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41775" name="Line 15"/>
          <p:cNvSpPr>
            <a:spLocks noChangeShapeType="1"/>
          </p:cNvSpPr>
          <p:nvPr/>
        </p:nvSpPr>
        <p:spPr bwMode="auto">
          <a:xfrm>
            <a:off x="5364163" y="4581525"/>
            <a:ext cx="0" cy="358775"/>
          </a:xfrm>
          <a:prstGeom prst="line">
            <a:avLst/>
          </a:prstGeom>
          <a:noFill/>
          <a:ln w="28575">
            <a:solidFill>
              <a:srgbClr val="D60093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41776" name="Line 16"/>
          <p:cNvSpPr>
            <a:spLocks noChangeShapeType="1"/>
          </p:cNvSpPr>
          <p:nvPr/>
        </p:nvSpPr>
        <p:spPr bwMode="auto">
          <a:xfrm>
            <a:off x="5940425" y="4581525"/>
            <a:ext cx="0" cy="358775"/>
          </a:xfrm>
          <a:prstGeom prst="line">
            <a:avLst/>
          </a:prstGeom>
          <a:noFill/>
          <a:ln w="28575">
            <a:solidFill>
              <a:srgbClr val="D60093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41777" name="Line 17"/>
          <p:cNvSpPr>
            <a:spLocks noChangeShapeType="1"/>
          </p:cNvSpPr>
          <p:nvPr/>
        </p:nvSpPr>
        <p:spPr bwMode="auto">
          <a:xfrm>
            <a:off x="6516688" y="4581525"/>
            <a:ext cx="0" cy="358775"/>
          </a:xfrm>
          <a:prstGeom prst="line">
            <a:avLst/>
          </a:prstGeom>
          <a:noFill/>
          <a:ln w="28575">
            <a:solidFill>
              <a:srgbClr val="D60093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41778" name="AutoShape 18"/>
          <p:cNvSpPr>
            <a:spLocks/>
          </p:cNvSpPr>
          <p:nvPr/>
        </p:nvSpPr>
        <p:spPr bwMode="auto">
          <a:xfrm rot="-5400000">
            <a:off x="5220494" y="3790156"/>
            <a:ext cx="287338" cy="2447925"/>
          </a:xfrm>
          <a:prstGeom prst="leftBrace">
            <a:avLst>
              <a:gd name="adj1" fmla="val 49144"/>
              <a:gd name="adj2" fmla="val 50000"/>
            </a:avLst>
          </a:prstGeom>
          <a:noFill/>
          <a:ln w="19050">
            <a:solidFill>
              <a:srgbClr val="D60093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41779" name="Oval 19"/>
          <p:cNvSpPr>
            <a:spLocks noChangeArrowheads="1"/>
          </p:cNvSpPr>
          <p:nvPr/>
        </p:nvSpPr>
        <p:spPr bwMode="auto">
          <a:xfrm>
            <a:off x="4932363" y="2781300"/>
            <a:ext cx="576262" cy="503238"/>
          </a:xfrm>
          <a:prstGeom prst="ellipse">
            <a:avLst/>
          </a:prstGeom>
          <a:noFill/>
          <a:ln w="19050" algn="ctr">
            <a:solidFill>
              <a:srgbClr val="00FF00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41780" name="Oval 20"/>
          <p:cNvSpPr>
            <a:spLocks noChangeArrowheads="1"/>
          </p:cNvSpPr>
          <p:nvPr/>
        </p:nvSpPr>
        <p:spPr bwMode="auto">
          <a:xfrm>
            <a:off x="5213350" y="3043238"/>
            <a:ext cx="144463" cy="144462"/>
          </a:xfrm>
          <a:prstGeom prst="ellipse">
            <a:avLst/>
          </a:prstGeom>
          <a:solidFill>
            <a:srgbClr val="00FF00"/>
          </a:solidFill>
          <a:ln w="28575" algn="ctr">
            <a:noFill/>
            <a:round/>
            <a:headEnd/>
            <a:tailEnd type="none" w="med" len="lg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141781" name="Text Box 21"/>
          <p:cNvSpPr txBox="1">
            <a:spLocks noChangeArrowheads="1"/>
          </p:cNvSpPr>
          <p:nvPr/>
        </p:nvSpPr>
        <p:spPr bwMode="auto">
          <a:xfrm>
            <a:off x="3851275" y="4556125"/>
            <a:ext cx="287972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5000"/>
              </a:spcBef>
            </a:pPr>
            <a:r>
              <a:rPr lang="en-US" altLang="zh-CN">
                <a:solidFill>
                  <a:schemeClr val="bg2"/>
                </a:solidFill>
                <a:latin typeface="Arial" charset="0"/>
              </a:rPr>
              <a:t>1     1     1    1     1</a:t>
            </a:r>
          </a:p>
        </p:txBody>
      </p:sp>
      <p:sp>
        <p:nvSpPr>
          <p:cNvPr id="1141762" name="Text Box 2"/>
          <p:cNvSpPr txBox="1">
            <a:spLocks noChangeArrowheads="1"/>
          </p:cNvSpPr>
          <p:nvPr/>
        </p:nvSpPr>
        <p:spPr bwMode="auto">
          <a:xfrm>
            <a:off x="395288" y="439738"/>
            <a:ext cx="35290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000">
                <a:solidFill>
                  <a:schemeClr val="bg2"/>
                </a:solidFill>
              </a:rPr>
              <a:t>图</a:t>
            </a:r>
            <a:r>
              <a:rPr kumimoji="1" lang="en-US" altLang="zh-CN" sz="2000">
                <a:solidFill>
                  <a:schemeClr val="bg2"/>
                </a:solidFill>
              </a:rPr>
              <a:t>8.11   </a:t>
            </a:r>
            <a:r>
              <a:rPr kumimoji="1" lang="zh-CN" altLang="en-US" sz="2000">
                <a:solidFill>
                  <a:schemeClr val="bg2"/>
                </a:solidFill>
              </a:rPr>
              <a:t>矩阵式键盘及其接口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141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80"/>
                                        <p:tgtEl>
                                          <p:spTgt spid="11417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80"/>
                                        <p:tgtEl>
                                          <p:spTgt spid="11417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80"/>
                                        <p:tgtEl>
                                          <p:spTgt spid="11417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00"/>
                            </p:stCondLst>
                            <p:childTnLst>
                              <p:par>
                                <p:cTn id="1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1141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1141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1141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1141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141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"/>
                            </p:stCondLst>
                            <p:childTnLst>
                              <p:par>
                                <p:cTn id="3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4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4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1764" grpId="0"/>
      <p:bldP spid="1141765" grpId="0" animBg="1"/>
      <p:bldP spid="1141766" grpId="0"/>
      <p:bldP spid="1141767" grpId="0"/>
      <p:bldP spid="1141768" grpId="0"/>
      <p:bldP spid="1141772" grpId="0" animBg="1"/>
      <p:bldP spid="1141773" grpId="0"/>
      <p:bldP spid="1141774" grpId="0" animBg="1"/>
      <p:bldP spid="1141775" grpId="0" animBg="1"/>
      <p:bldP spid="1141776" grpId="0" animBg="1"/>
      <p:bldP spid="1141777" grpId="0" animBg="1"/>
      <p:bldP spid="1141778" grpId="0" animBg="1"/>
      <p:bldP spid="114178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0C0F52-68EE-4549-BB9F-3CCD96369D1E}" type="slidenum">
              <a:rPr lang="zh-CN" altLang="en-US"/>
              <a:pPr/>
              <a:t>5</a:t>
            </a:fld>
            <a:endParaRPr lang="en-US" altLang="zh-CN"/>
          </a:p>
        </p:txBody>
      </p:sp>
      <p:sp>
        <p:nvSpPr>
          <p:cNvPr id="112537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569325" cy="503238"/>
          </a:xfrm>
          <a:noFill/>
          <a:ln/>
        </p:spPr>
        <p:txBody>
          <a:bodyPr anchor="t"/>
          <a:lstStyle/>
          <a:p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8.1  </a:t>
            </a:r>
            <a:r>
              <a:rPr lang="zh-CN" altLang="en-US" sz="2800" b="1">
                <a:solidFill>
                  <a:schemeClr val="bg2"/>
                </a:solidFill>
                <a:ea typeface="黑体" pitchFamily="2" charset="-122"/>
              </a:rPr>
              <a:t>基于</a:t>
            </a:r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ISA</a:t>
            </a:r>
            <a:r>
              <a:rPr lang="zh-CN" altLang="en-US" sz="2800" b="1">
                <a:solidFill>
                  <a:schemeClr val="bg2"/>
                </a:solidFill>
                <a:ea typeface="黑体" pitchFamily="2" charset="-122"/>
              </a:rPr>
              <a:t>总线的</a:t>
            </a:r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I/O</a:t>
            </a:r>
            <a:r>
              <a:rPr lang="zh-CN" altLang="en-US" sz="2800" b="1">
                <a:solidFill>
                  <a:schemeClr val="bg2"/>
                </a:solidFill>
                <a:ea typeface="黑体" pitchFamily="2" charset="-122"/>
              </a:rPr>
              <a:t>接口设计（目录）</a:t>
            </a:r>
          </a:p>
        </p:txBody>
      </p:sp>
      <p:sp>
        <p:nvSpPr>
          <p:cNvPr id="1125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981075"/>
            <a:ext cx="8713788" cy="5616575"/>
          </a:xfrm>
        </p:spPr>
        <p:txBody>
          <a:bodyPr/>
          <a:lstStyle/>
          <a:p>
            <a:pPr marL="719138" indent="-719138">
              <a:spcBef>
                <a:spcPct val="30000"/>
              </a:spcBef>
              <a:buSzTx/>
              <a:buFont typeface="Wingdings" pitchFamily="2" charset="2"/>
              <a:buAutoNum type="ea1JpnChsDbPeriod" startAt="5"/>
            </a:pPr>
            <a:r>
              <a:rPr lang="zh-CN" altLang="en-US" sz="2800" b="1">
                <a:ea typeface="黑体" pitchFamily="2" charset="-122"/>
              </a:rPr>
              <a:t>步进电机接口</a:t>
            </a:r>
          </a:p>
          <a:p>
            <a:pPr marL="1436688" lvl="1" indent="-538163">
              <a:spcBef>
                <a:spcPct val="30000"/>
              </a:spcBef>
              <a:buClr>
                <a:srgbClr val="006600"/>
              </a:buClr>
              <a:buSzTx/>
              <a:buFont typeface="Wingdings" pitchFamily="2" charset="2"/>
              <a:buAutoNum type="arabicPeriod"/>
            </a:pPr>
            <a:r>
              <a:rPr lang="zh-CN" altLang="en-US" b="1">
                <a:ea typeface="黑体" pitchFamily="2" charset="-122"/>
              </a:rPr>
              <a:t>步进电机工作原理</a:t>
            </a:r>
          </a:p>
          <a:p>
            <a:pPr marL="1436688" lvl="1" indent="-538163">
              <a:spcBef>
                <a:spcPct val="30000"/>
              </a:spcBef>
              <a:buClr>
                <a:srgbClr val="006600"/>
              </a:buClr>
              <a:buSzTx/>
              <a:buFont typeface="Wingdings" pitchFamily="2" charset="2"/>
              <a:buAutoNum type="arabicPeriod"/>
            </a:pPr>
            <a:r>
              <a:rPr lang="zh-CN" altLang="en-US" b="1">
                <a:ea typeface="黑体" pitchFamily="2" charset="-122"/>
              </a:rPr>
              <a:t> 脉冲分配器</a:t>
            </a:r>
            <a:br>
              <a:rPr lang="zh-CN" altLang="en-US" b="1">
                <a:ea typeface="黑体" pitchFamily="2" charset="-122"/>
              </a:rPr>
            </a:br>
            <a:r>
              <a:rPr lang="zh-CN" altLang="en-US" b="1">
                <a:ea typeface="黑体" pitchFamily="2" charset="-122"/>
              </a:rPr>
              <a:t> 驱动放大电路</a:t>
            </a:r>
          </a:p>
          <a:p>
            <a:pPr marL="1436688" lvl="1" indent="-538163">
              <a:spcBef>
                <a:spcPct val="30000"/>
              </a:spcBef>
              <a:buClr>
                <a:srgbClr val="006600"/>
              </a:buClr>
              <a:buSzTx/>
              <a:buFont typeface="Wingdings" pitchFamily="2" charset="2"/>
              <a:buAutoNum type="arabicPeriod"/>
            </a:pPr>
            <a:r>
              <a:rPr lang="zh-CN" altLang="en-US" b="1">
                <a:ea typeface="黑体" pitchFamily="2" charset="-122"/>
              </a:rPr>
              <a:t>步进电机控制接口实例</a:t>
            </a:r>
            <a:endParaRPr lang="zh-CN" altLang="en-US" b="1">
              <a:solidFill>
                <a:srgbClr val="808080"/>
              </a:solidFill>
              <a:ea typeface="黑体" pitchFamily="2" charset="-122"/>
            </a:endParaRPr>
          </a:p>
        </p:txBody>
      </p:sp>
      <p:sp>
        <p:nvSpPr>
          <p:cNvPr id="1125380" name="AutoShape 4"/>
          <p:cNvSpPr>
            <a:spLocks/>
          </p:cNvSpPr>
          <p:nvPr/>
        </p:nvSpPr>
        <p:spPr bwMode="auto">
          <a:xfrm>
            <a:off x="1690688" y="2205038"/>
            <a:ext cx="144462" cy="792162"/>
          </a:xfrm>
          <a:prstGeom prst="leftBrace">
            <a:avLst>
              <a:gd name="adj1" fmla="val 45696"/>
              <a:gd name="adj2" fmla="val 32009"/>
            </a:avLst>
          </a:prstGeom>
          <a:noFill/>
          <a:ln w="38100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34344CB-AD6C-46A6-808E-7362A9649B52}" type="slidenum">
              <a:rPr lang="zh-CN" altLang="en-US"/>
              <a:pPr/>
              <a:t>50</a:t>
            </a:fld>
            <a:endParaRPr lang="en-US" altLang="zh-CN"/>
          </a:p>
        </p:txBody>
      </p:sp>
      <p:graphicFrame>
        <p:nvGraphicFramePr>
          <p:cNvPr id="1142787" name="Object 3"/>
          <p:cNvGraphicFramePr>
            <a:graphicFrameLocks noChangeAspect="1"/>
          </p:cNvGraphicFramePr>
          <p:nvPr/>
        </p:nvGraphicFramePr>
        <p:xfrm>
          <a:off x="542925" y="44450"/>
          <a:ext cx="6621463" cy="674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2788" name="Visio" r:id="rId3" imgW="3401839" imgH="3463729" progId="Visio.Drawing.11">
                  <p:embed/>
                </p:oleObj>
              </mc:Choice>
              <mc:Fallback>
                <p:oleObj name="Visio" r:id="rId3" imgW="3401839" imgH="3463729" progId="Visio.Drawing.11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925" y="44450"/>
                        <a:ext cx="6621463" cy="674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2789" name="Line 5"/>
          <p:cNvSpPr>
            <a:spLocks noChangeShapeType="1"/>
          </p:cNvSpPr>
          <p:nvPr/>
        </p:nvSpPr>
        <p:spPr bwMode="auto">
          <a:xfrm>
            <a:off x="4213225" y="4581525"/>
            <a:ext cx="0" cy="358775"/>
          </a:xfrm>
          <a:prstGeom prst="line">
            <a:avLst/>
          </a:prstGeom>
          <a:noFill/>
          <a:ln w="28575">
            <a:solidFill>
              <a:srgbClr val="D60093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42790" name="Text Box 6"/>
          <p:cNvSpPr txBox="1">
            <a:spLocks noChangeArrowheads="1"/>
          </p:cNvSpPr>
          <p:nvPr/>
        </p:nvSpPr>
        <p:spPr bwMode="auto">
          <a:xfrm>
            <a:off x="4859338" y="5086350"/>
            <a:ext cx="180022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rgbClr val="D60093"/>
                </a:solidFill>
              </a:rPr>
              <a:t>检查列信号</a:t>
            </a:r>
          </a:p>
        </p:txBody>
      </p:sp>
      <p:sp>
        <p:nvSpPr>
          <p:cNvPr id="1142793" name="Text Box 9"/>
          <p:cNvSpPr txBox="1">
            <a:spLocks noChangeArrowheads="1"/>
          </p:cNvSpPr>
          <p:nvPr/>
        </p:nvSpPr>
        <p:spPr bwMode="auto">
          <a:xfrm>
            <a:off x="6659563" y="1196975"/>
            <a:ext cx="576262" cy="3290888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5000"/>
              </a:spcBef>
            </a:pPr>
            <a:r>
              <a:rPr lang="en-US" altLang="zh-CN">
                <a:solidFill>
                  <a:schemeClr val="bg2"/>
                </a:solidFill>
                <a:latin typeface="Arial" charset="0"/>
              </a:rPr>
              <a:t>1</a:t>
            </a:r>
          </a:p>
          <a:p>
            <a:pPr>
              <a:spcBef>
                <a:spcPct val="55000"/>
              </a:spcBef>
            </a:pPr>
            <a:r>
              <a:rPr lang="en-US" altLang="zh-CN">
                <a:solidFill>
                  <a:schemeClr val="bg2"/>
                </a:solidFill>
                <a:latin typeface="Arial" charset="0"/>
              </a:rPr>
              <a:t>1</a:t>
            </a:r>
          </a:p>
          <a:p>
            <a:pPr>
              <a:spcBef>
                <a:spcPct val="55000"/>
              </a:spcBef>
            </a:pPr>
            <a:r>
              <a:rPr lang="en-US" altLang="zh-CN">
                <a:solidFill>
                  <a:schemeClr val="bg2"/>
                </a:solidFill>
                <a:latin typeface="Arial" charset="0"/>
              </a:rPr>
              <a:t>1</a:t>
            </a:r>
          </a:p>
          <a:p>
            <a:pPr>
              <a:spcBef>
                <a:spcPct val="55000"/>
              </a:spcBef>
            </a:pPr>
            <a:r>
              <a:rPr lang="en-US" altLang="zh-CN">
                <a:solidFill>
                  <a:srgbClr val="D60093"/>
                </a:solidFill>
                <a:latin typeface="Arial" charset="0"/>
              </a:rPr>
              <a:t>0</a:t>
            </a:r>
          </a:p>
          <a:p>
            <a:pPr>
              <a:spcBef>
                <a:spcPct val="55000"/>
              </a:spcBef>
            </a:pPr>
            <a:r>
              <a:rPr lang="en-US" altLang="zh-CN">
                <a:solidFill>
                  <a:schemeClr val="bg2"/>
                </a:solidFill>
                <a:latin typeface="Arial" charset="0"/>
              </a:rPr>
              <a:t>1</a:t>
            </a:r>
          </a:p>
          <a:p>
            <a:pPr>
              <a:spcBef>
                <a:spcPct val="55000"/>
              </a:spcBef>
            </a:pPr>
            <a:r>
              <a:rPr lang="en-US" altLang="zh-CN">
                <a:solidFill>
                  <a:schemeClr val="bg2"/>
                </a:solidFill>
                <a:latin typeface="Arial" charset="0"/>
              </a:rPr>
              <a:t>1</a:t>
            </a:r>
          </a:p>
        </p:txBody>
      </p:sp>
      <p:sp>
        <p:nvSpPr>
          <p:cNvPr id="1142794" name="Line 10"/>
          <p:cNvSpPr>
            <a:spLocks noChangeShapeType="1"/>
          </p:cNvSpPr>
          <p:nvPr/>
        </p:nvSpPr>
        <p:spPr bwMode="auto">
          <a:xfrm>
            <a:off x="7640638" y="1628775"/>
            <a:ext cx="0" cy="1223963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42795" name="Text Box 11"/>
          <p:cNvSpPr txBox="1">
            <a:spLocks noChangeArrowheads="1"/>
          </p:cNvSpPr>
          <p:nvPr/>
        </p:nvSpPr>
        <p:spPr bwMode="auto">
          <a:xfrm>
            <a:off x="7380288" y="2779713"/>
            <a:ext cx="549275" cy="1512887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00FF"/>
                </a:solidFill>
              </a:rPr>
              <a:t>扫描过程</a:t>
            </a:r>
          </a:p>
        </p:txBody>
      </p:sp>
      <p:sp>
        <p:nvSpPr>
          <p:cNvPr id="1142796" name="Line 12"/>
          <p:cNvSpPr>
            <a:spLocks noChangeShapeType="1"/>
          </p:cNvSpPr>
          <p:nvPr/>
        </p:nvSpPr>
        <p:spPr bwMode="auto">
          <a:xfrm>
            <a:off x="4787900" y="4581525"/>
            <a:ext cx="0" cy="358775"/>
          </a:xfrm>
          <a:prstGeom prst="line">
            <a:avLst/>
          </a:prstGeom>
          <a:noFill/>
          <a:ln w="28575">
            <a:solidFill>
              <a:srgbClr val="D60093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42797" name="Line 13"/>
          <p:cNvSpPr>
            <a:spLocks noChangeShapeType="1"/>
          </p:cNvSpPr>
          <p:nvPr/>
        </p:nvSpPr>
        <p:spPr bwMode="auto">
          <a:xfrm>
            <a:off x="5364163" y="4581525"/>
            <a:ext cx="0" cy="358775"/>
          </a:xfrm>
          <a:prstGeom prst="line">
            <a:avLst/>
          </a:prstGeom>
          <a:noFill/>
          <a:ln w="28575">
            <a:solidFill>
              <a:srgbClr val="D60093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42798" name="Line 14"/>
          <p:cNvSpPr>
            <a:spLocks noChangeShapeType="1"/>
          </p:cNvSpPr>
          <p:nvPr/>
        </p:nvSpPr>
        <p:spPr bwMode="auto">
          <a:xfrm>
            <a:off x="5940425" y="4581525"/>
            <a:ext cx="0" cy="358775"/>
          </a:xfrm>
          <a:prstGeom prst="line">
            <a:avLst/>
          </a:prstGeom>
          <a:noFill/>
          <a:ln w="28575">
            <a:solidFill>
              <a:srgbClr val="D60093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42799" name="Line 15"/>
          <p:cNvSpPr>
            <a:spLocks noChangeShapeType="1"/>
          </p:cNvSpPr>
          <p:nvPr/>
        </p:nvSpPr>
        <p:spPr bwMode="auto">
          <a:xfrm>
            <a:off x="6516688" y="4581525"/>
            <a:ext cx="0" cy="358775"/>
          </a:xfrm>
          <a:prstGeom prst="line">
            <a:avLst/>
          </a:prstGeom>
          <a:noFill/>
          <a:ln w="28575">
            <a:solidFill>
              <a:srgbClr val="D60093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42800" name="AutoShape 16"/>
          <p:cNvSpPr>
            <a:spLocks/>
          </p:cNvSpPr>
          <p:nvPr/>
        </p:nvSpPr>
        <p:spPr bwMode="auto">
          <a:xfrm rot="-5400000">
            <a:off x="5220494" y="3790156"/>
            <a:ext cx="287338" cy="2447925"/>
          </a:xfrm>
          <a:prstGeom prst="leftBrace">
            <a:avLst>
              <a:gd name="adj1" fmla="val 49144"/>
              <a:gd name="adj2" fmla="val 50000"/>
            </a:avLst>
          </a:prstGeom>
          <a:noFill/>
          <a:ln w="19050">
            <a:solidFill>
              <a:srgbClr val="D60093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42801" name="Oval 17"/>
          <p:cNvSpPr>
            <a:spLocks noChangeArrowheads="1"/>
          </p:cNvSpPr>
          <p:nvPr/>
        </p:nvSpPr>
        <p:spPr bwMode="auto">
          <a:xfrm>
            <a:off x="4932363" y="2781300"/>
            <a:ext cx="576262" cy="503238"/>
          </a:xfrm>
          <a:prstGeom prst="ellipse">
            <a:avLst/>
          </a:prstGeom>
          <a:noFill/>
          <a:ln w="19050" algn="ctr">
            <a:solidFill>
              <a:srgbClr val="00FF00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42802" name="Oval 18"/>
          <p:cNvSpPr>
            <a:spLocks noChangeArrowheads="1"/>
          </p:cNvSpPr>
          <p:nvPr/>
        </p:nvSpPr>
        <p:spPr bwMode="auto">
          <a:xfrm>
            <a:off x="5213350" y="3043238"/>
            <a:ext cx="144463" cy="144462"/>
          </a:xfrm>
          <a:prstGeom prst="ellipse">
            <a:avLst/>
          </a:prstGeom>
          <a:solidFill>
            <a:srgbClr val="00FF00"/>
          </a:solidFill>
          <a:ln w="28575" algn="ctr">
            <a:noFill/>
            <a:round/>
            <a:headEnd/>
            <a:tailEnd type="none" w="med" len="lg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142804" name="Text Box 20"/>
          <p:cNvSpPr txBox="1">
            <a:spLocks noChangeArrowheads="1"/>
          </p:cNvSpPr>
          <p:nvPr/>
        </p:nvSpPr>
        <p:spPr bwMode="auto">
          <a:xfrm>
            <a:off x="3851275" y="4508500"/>
            <a:ext cx="287972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5000"/>
              </a:spcBef>
            </a:pPr>
            <a:r>
              <a:rPr lang="en-US" altLang="zh-CN">
                <a:solidFill>
                  <a:schemeClr val="bg2"/>
                </a:solidFill>
                <a:latin typeface="Arial" charset="0"/>
              </a:rPr>
              <a:t>1     1     </a:t>
            </a:r>
            <a:r>
              <a:rPr lang="en-US" altLang="zh-CN">
                <a:solidFill>
                  <a:srgbClr val="FF0000"/>
                </a:solidFill>
                <a:latin typeface="Arial" charset="0"/>
              </a:rPr>
              <a:t>0</a:t>
            </a:r>
            <a:r>
              <a:rPr lang="en-US" altLang="zh-CN">
                <a:solidFill>
                  <a:schemeClr val="bg2"/>
                </a:solidFill>
                <a:latin typeface="Arial" charset="0"/>
              </a:rPr>
              <a:t>    1     1</a:t>
            </a:r>
          </a:p>
        </p:txBody>
      </p:sp>
      <p:sp>
        <p:nvSpPr>
          <p:cNvPr id="1142786" name="Text Box 2"/>
          <p:cNvSpPr txBox="1">
            <a:spLocks noChangeArrowheads="1"/>
          </p:cNvSpPr>
          <p:nvPr/>
        </p:nvSpPr>
        <p:spPr bwMode="auto">
          <a:xfrm>
            <a:off x="395288" y="439738"/>
            <a:ext cx="35290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000">
                <a:solidFill>
                  <a:schemeClr val="bg2"/>
                </a:solidFill>
              </a:rPr>
              <a:t>图</a:t>
            </a:r>
            <a:r>
              <a:rPr kumimoji="1" lang="en-US" altLang="zh-CN" sz="2000">
                <a:solidFill>
                  <a:schemeClr val="bg2"/>
                </a:solidFill>
              </a:rPr>
              <a:t>8.11   </a:t>
            </a:r>
            <a:r>
              <a:rPr kumimoji="1" lang="zh-CN" altLang="en-US" sz="2000">
                <a:solidFill>
                  <a:schemeClr val="bg2"/>
                </a:solidFill>
              </a:rPr>
              <a:t>矩阵式键盘及其接口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D048E1-D0C7-426D-B3FC-0B82829BE4B4}" type="slidenum">
              <a:rPr lang="zh-CN" altLang="en-US"/>
              <a:pPr/>
              <a:t>51</a:t>
            </a:fld>
            <a:endParaRPr lang="en-US" altLang="zh-CN"/>
          </a:p>
        </p:txBody>
      </p:sp>
      <p:sp>
        <p:nvSpPr>
          <p:cNvPr id="114483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569325" cy="935038"/>
          </a:xfrm>
          <a:noFill/>
          <a:ln/>
        </p:spPr>
        <p:txBody>
          <a:bodyPr anchor="t"/>
          <a:lstStyle/>
          <a:p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8.1.2  </a:t>
            </a:r>
            <a:r>
              <a:rPr lang="zh-CN" altLang="en-US" sz="2800" b="1">
                <a:solidFill>
                  <a:srgbClr val="FF3300"/>
                </a:solidFill>
                <a:ea typeface="黑体" pitchFamily="2" charset="-122"/>
              </a:rPr>
              <a:t>键盘</a:t>
            </a:r>
            <a:r>
              <a:rPr lang="zh-CN" altLang="en-US" sz="2800" b="1">
                <a:solidFill>
                  <a:schemeClr val="bg2"/>
                </a:solidFill>
                <a:ea typeface="黑体" pitchFamily="2" charset="-122"/>
              </a:rPr>
              <a:t>接口</a:t>
            </a:r>
            <a:r>
              <a:rPr lang="zh-CN" altLang="en-US" sz="2800" b="1">
                <a:solidFill>
                  <a:srgbClr val="006600"/>
                </a:solidFill>
                <a:ea typeface="黑体" pitchFamily="2" charset="-122"/>
              </a:rPr>
              <a:t/>
            </a:r>
            <a:br>
              <a:rPr lang="zh-CN" altLang="en-US" sz="2800" b="1">
                <a:solidFill>
                  <a:srgbClr val="006600"/>
                </a:solidFill>
                <a:ea typeface="黑体" pitchFamily="2" charset="-122"/>
              </a:rPr>
            </a:br>
            <a:r>
              <a:rPr lang="zh-CN" altLang="en-US" sz="2800" b="1">
                <a:solidFill>
                  <a:srgbClr val="006600"/>
                </a:solidFill>
                <a:ea typeface="黑体" pitchFamily="2" charset="-122"/>
              </a:rPr>
              <a:t> </a:t>
            </a:r>
            <a:r>
              <a:rPr lang="zh-CN" altLang="en-US" sz="2800" b="1">
                <a:solidFill>
                  <a:srgbClr val="D60093"/>
                </a:solidFill>
                <a:ea typeface="黑体" pitchFamily="2" charset="-122"/>
              </a:rPr>
              <a:t>一、非编码式键盘</a:t>
            </a:r>
          </a:p>
        </p:txBody>
      </p:sp>
      <p:sp>
        <p:nvSpPr>
          <p:cNvPr id="1144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341438"/>
            <a:ext cx="8137525" cy="5327650"/>
          </a:xfrm>
        </p:spPr>
        <p:txBody>
          <a:bodyPr/>
          <a:lstStyle/>
          <a:p>
            <a:pPr marL="534988" indent="-534988">
              <a:spcAft>
                <a:spcPct val="10000"/>
              </a:spcAft>
              <a:buSzTx/>
              <a:buFont typeface="Wingdings" pitchFamily="2" charset="2"/>
              <a:buNone/>
            </a:pPr>
            <a:r>
              <a:rPr lang="zh-CN" altLang="en-US" sz="2800" b="1"/>
              <a:t>应注意的问题：</a:t>
            </a:r>
          </a:p>
          <a:p>
            <a:pPr marL="534988" indent="-534988">
              <a:spcAft>
                <a:spcPct val="10000"/>
              </a:spcAft>
              <a:buClr>
                <a:srgbClr val="008000"/>
              </a:buClr>
              <a:buSzTx/>
              <a:buFont typeface="Wingdings" pitchFamily="2" charset="2"/>
              <a:buAutoNum type="circleNumDbPlain"/>
            </a:pPr>
            <a:r>
              <a:rPr lang="zh-CN" altLang="en-US" sz="2800" b="1"/>
              <a:t>键抖动：几</a:t>
            </a:r>
            <a:r>
              <a:rPr lang="en-US" altLang="zh-CN" sz="2800" b="1"/>
              <a:t>ms</a:t>
            </a:r>
            <a:r>
              <a:rPr lang="zh-CN" altLang="en-US" sz="2800" b="1"/>
              <a:t>～十几</a:t>
            </a:r>
            <a:r>
              <a:rPr lang="en-US" altLang="zh-CN" sz="2800" b="1"/>
              <a:t>ms</a:t>
            </a:r>
          </a:p>
          <a:p>
            <a:pPr marL="1071563" lvl="1" indent="-357188">
              <a:spcAft>
                <a:spcPct val="10000"/>
              </a:spcAft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zh-CN" altLang="en-US" sz="2400" b="1"/>
              <a:t>硬件消抖：电容；</a:t>
            </a:r>
            <a:r>
              <a:rPr lang="en-US" altLang="zh-CN" sz="2400" b="1"/>
              <a:t>RS</a:t>
            </a:r>
            <a:r>
              <a:rPr lang="zh-CN" altLang="en-US" sz="2400" b="1"/>
              <a:t>触发器</a:t>
            </a:r>
          </a:p>
          <a:p>
            <a:pPr marL="1071563" lvl="1" indent="-357188">
              <a:spcAft>
                <a:spcPct val="10000"/>
              </a:spcAft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zh-CN" altLang="en-US" sz="2400" b="1"/>
              <a:t>软件消抖：延时</a:t>
            </a:r>
            <a:r>
              <a:rPr lang="en-US" altLang="zh-CN" sz="2400" b="1"/>
              <a:t>20ms</a:t>
            </a:r>
            <a:r>
              <a:rPr lang="zh-CN" altLang="en-US" sz="2400" b="1"/>
              <a:t>再检测</a:t>
            </a:r>
          </a:p>
          <a:p>
            <a:pPr marL="534988" indent="-534988">
              <a:spcAft>
                <a:spcPct val="10000"/>
              </a:spcAft>
              <a:buClr>
                <a:srgbClr val="008000"/>
              </a:buClr>
              <a:buSzTx/>
              <a:buFont typeface="Wingdings" pitchFamily="2" charset="2"/>
              <a:buAutoNum type="circleNumDbPlain"/>
            </a:pPr>
            <a:r>
              <a:rPr lang="zh-CN" altLang="en-US" sz="2800" b="1"/>
              <a:t>串键：同时按下一个以上的键。</a:t>
            </a:r>
          </a:p>
          <a:p>
            <a:pPr marL="1071563" lvl="1" indent="-357188">
              <a:spcAft>
                <a:spcPct val="10000"/>
              </a:spcAft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zh-CN" altLang="en-US" sz="2400" b="1"/>
              <a:t>无效处理</a:t>
            </a:r>
          </a:p>
          <a:p>
            <a:pPr marL="1071563" lvl="1" indent="-357188">
              <a:spcAft>
                <a:spcPct val="10000"/>
              </a:spcAft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zh-CN" altLang="en-US" sz="2400" b="1"/>
              <a:t>等待释放</a:t>
            </a:r>
          </a:p>
          <a:p>
            <a:pPr marL="1071563" lvl="1" indent="-357188">
              <a:spcAft>
                <a:spcPct val="10000"/>
              </a:spcAft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zh-CN" altLang="en-US" sz="2400" b="1"/>
              <a:t>硬件封锁</a:t>
            </a:r>
          </a:p>
          <a:p>
            <a:pPr marL="534988" indent="-534988">
              <a:spcAft>
                <a:spcPct val="10000"/>
              </a:spcAft>
              <a:buClr>
                <a:srgbClr val="008000"/>
              </a:buClr>
              <a:buSzTx/>
              <a:buFont typeface="Wingdings" pitchFamily="2" charset="2"/>
              <a:buAutoNum type="circleNumDbPlain"/>
            </a:pPr>
            <a:r>
              <a:rPr lang="zh-CN" altLang="en-US" sz="2800" b="1"/>
              <a:t>防止按一次键而产生多次处理：</a:t>
            </a:r>
            <a:br>
              <a:rPr lang="zh-CN" altLang="en-US" sz="2800" b="1"/>
            </a:br>
            <a:r>
              <a:rPr lang="zh-CN" altLang="en-US" sz="2400" b="1"/>
              <a:t>检测键抬起（等待），键抬起 </a:t>
            </a:r>
            <a:r>
              <a:rPr lang="zh-CN" altLang="en-US" sz="2400" b="1">
                <a:latin typeface="+mn-ea"/>
              </a:rPr>
              <a:t>→</a:t>
            </a:r>
            <a:r>
              <a:rPr lang="zh-CN" altLang="en-US" sz="2400" b="1"/>
              <a:t> 程序继续。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4C72E-A143-47DF-AE51-B838ABFDC992}" type="slidenum">
              <a:rPr lang="zh-CN" altLang="en-US"/>
              <a:pPr/>
              <a:t>52</a:t>
            </a:fld>
            <a:endParaRPr lang="en-US" altLang="zh-CN"/>
          </a:p>
        </p:txBody>
      </p:sp>
      <p:sp>
        <p:nvSpPr>
          <p:cNvPr id="1137668" name="Text Box 4"/>
          <p:cNvSpPr txBox="1">
            <a:spLocks noChangeArrowheads="1"/>
          </p:cNvSpPr>
          <p:nvPr/>
        </p:nvSpPr>
        <p:spPr bwMode="auto">
          <a:xfrm>
            <a:off x="2124075" y="6067425"/>
            <a:ext cx="4038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ClrTx/>
              <a:buFontTx/>
              <a:buNone/>
            </a:pPr>
            <a:r>
              <a:rPr kumimoji="1" lang="zh-CN" altLang="en-US">
                <a:solidFill>
                  <a:schemeClr val="bg2"/>
                </a:solidFill>
              </a:rPr>
              <a:t>图</a:t>
            </a:r>
            <a:r>
              <a:rPr kumimoji="1" lang="en-US" altLang="zh-CN">
                <a:solidFill>
                  <a:schemeClr val="bg2"/>
                </a:solidFill>
              </a:rPr>
              <a:t>8.12   </a:t>
            </a:r>
            <a:r>
              <a:rPr kumimoji="1" lang="zh-CN" altLang="en-US">
                <a:solidFill>
                  <a:schemeClr val="bg2"/>
                </a:solidFill>
              </a:rPr>
              <a:t>按键的硬件消抖电路 </a:t>
            </a:r>
          </a:p>
        </p:txBody>
      </p:sp>
      <p:graphicFrame>
        <p:nvGraphicFramePr>
          <p:cNvPr id="1137669" name="Object 5"/>
          <p:cNvGraphicFramePr>
            <a:graphicFrameLocks noChangeAspect="1"/>
          </p:cNvGraphicFramePr>
          <p:nvPr/>
        </p:nvGraphicFramePr>
        <p:xfrm>
          <a:off x="2195513" y="739775"/>
          <a:ext cx="4656137" cy="475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670" name="Visio" r:id="rId3" imgW="1884883" imgH="1921764" progId="Visio.Drawing.11">
                  <p:embed/>
                </p:oleObj>
              </mc:Choice>
              <mc:Fallback>
                <p:oleObj name="Visio" r:id="rId3" imgW="1884883" imgH="1921764" progId="Visio.Drawing.11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739775"/>
                        <a:ext cx="4656137" cy="4751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7743" name="Group 79"/>
          <p:cNvGraphicFramePr>
            <a:graphicFrameLocks noGrp="1"/>
          </p:cNvGraphicFramePr>
          <p:nvPr/>
        </p:nvGraphicFramePr>
        <p:xfrm>
          <a:off x="6300788" y="2786063"/>
          <a:ext cx="2519362" cy="2590800"/>
        </p:xfrm>
        <a:graphic>
          <a:graphicData uri="http://schemas.openxmlformats.org/drawingml/2006/table">
            <a:tbl>
              <a:tblPr/>
              <a:tblGrid>
                <a:gridCol w="763587"/>
                <a:gridCol w="763588"/>
                <a:gridCol w="992187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R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Q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不变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不定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37765" name="Rectangle 101"/>
          <p:cNvSpPr>
            <a:spLocks noChangeArrowheads="1"/>
          </p:cNvSpPr>
          <p:nvPr/>
        </p:nvSpPr>
        <p:spPr bwMode="auto">
          <a:xfrm>
            <a:off x="1909763" y="838200"/>
            <a:ext cx="863600" cy="358775"/>
          </a:xfrm>
          <a:prstGeom prst="rect">
            <a:avLst/>
          </a:prstGeom>
          <a:solidFill>
            <a:schemeClr val="hlink"/>
          </a:solidFill>
          <a:ln w="28575" algn="ctr">
            <a:solidFill>
              <a:schemeClr val="tx1"/>
            </a:solidFill>
            <a:miter lim="800000"/>
            <a:headEnd/>
            <a:tailEnd type="none" w="med" len="lg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137766" name="Rectangle 102"/>
          <p:cNvSpPr>
            <a:spLocks noChangeArrowheads="1"/>
          </p:cNvSpPr>
          <p:nvPr/>
        </p:nvSpPr>
        <p:spPr bwMode="auto">
          <a:xfrm>
            <a:off x="2125663" y="765175"/>
            <a:ext cx="144462" cy="73025"/>
          </a:xfrm>
          <a:prstGeom prst="rect">
            <a:avLst/>
          </a:prstGeom>
          <a:solidFill>
            <a:srgbClr val="FF6600"/>
          </a:solidFill>
          <a:ln w="28575" algn="ctr">
            <a:solidFill>
              <a:schemeClr val="tx1"/>
            </a:solidFill>
            <a:miter lim="800000"/>
            <a:headEnd/>
            <a:tailEnd type="none" w="med" len="lg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137767" name="Line 103"/>
          <p:cNvSpPr>
            <a:spLocks noChangeShapeType="1"/>
          </p:cNvSpPr>
          <p:nvPr/>
        </p:nvSpPr>
        <p:spPr bwMode="auto">
          <a:xfrm>
            <a:off x="2341563" y="1196975"/>
            <a:ext cx="0" cy="21748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37768" name="Line 104"/>
          <p:cNvSpPr>
            <a:spLocks noChangeShapeType="1"/>
          </p:cNvSpPr>
          <p:nvPr/>
        </p:nvSpPr>
        <p:spPr bwMode="auto">
          <a:xfrm>
            <a:off x="2052638" y="1196975"/>
            <a:ext cx="0" cy="21748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37769" name="Line 105"/>
          <p:cNvSpPr>
            <a:spLocks noChangeShapeType="1"/>
          </p:cNvSpPr>
          <p:nvPr/>
        </p:nvSpPr>
        <p:spPr bwMode="auto">
          <a:xfrm>
            <a:off x="2628900" y="1196975"/>
            <a:ext cx="0" cy="21748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37770" name="Text Box 106"/>
          <p:cNvSpPr txBox="1">
            <a:spLocks noChangeArrowheads="1"/>
          </p:cNvSpPr>
          <p:nvPr/>
        </p:nvSpPr>
        <p:spPr bwMode="auto">
          <a:xfrm>
            <a:off x="1836738" y="1341438"/>
            <a:ext cx="10795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/>
              <a:t>1  2  3</a:t>
            </a:r>
          </a:p>
        </p:txBody>
      </p:sp>
      <p:sp>
        <p:nvSpPr>
          <p:cNvPr id="1137771" name="Text Box 107"/>
          <p:cNvSpPr txBox="1">
            <a:spLocks noChangeArrowheads="1"/>
          </p:cNvSpPr>
          <p:nvPr/>
        </p:nvSpPr>
        <p:spPr bwMode="auto">
          <a:xfrm>
            <a:off x="539750" y="836613"/>
            <a:ext cx="1512888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zh-CN" altLang="en-US"/>
              <a:t>鼠标键：</a:t>
            </a:r>
          </a:p>
        </p:txBody>
      </p:sp>
      <p:sp>
        <p:nvSpPr>
          <p:cNvPr id="1137773" name="Text Box 109"/>
          <p:cNvSpPr txBox="1">
            <a:spLocks noChangeArrowheads="1"/>
          </p:cNvSpPr>
          <p:nvPr/>
        </p:nvSpPr>
        <p:spPr bwMode="auto">
          <a:xfrm>
            <a:off x="3563938" y="2466975"/>
            <a:ext cx="287337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1137774" name="Text Box 110"/>
          <p:cNvSpPr txBox="1">
            <a:spLocks noChangeArrowheads="1"/>
          </p:cNvSpPr>
          <p:nvPr/>
        </p:nvSpPr>
        <p:spPr bwMode="auto">
          <a:xfrm>
            <a:off x="3563938" y="3619500"/>
            <a:ext cx="287337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>
                <a:solidFill>
                  <a:srgbClr val="0000FF"/>
                </a:solidFill>
              </a:rPr>
              <a:t>3</a:t>
            </a:r>
          </a:p>
        </p:txBody>
      </p:sp>
      <p:sp>
        <p:nvSpPr>
          <p:cNvPr id="1137775" name="Text Box 111"/>
          <p:cNvSpPr txBox="1">
            <a:spLocks noChangeArrowheads="1"/>
          </p:cNvSpPr>
          <p:nvPr/>
        </p:nvSpPr>
        <p:spPr bwMode="auto">
          <a:xfrm>
            <a:off x="2843213" y="2852738"/>
            <a:ext cx="287337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1137792" name="Text Box 128"/>
          <p:cNvSpPr txBox="1">
            <a:spLocks noChangeArrowheads="1"/>
          </p:cNvSpPr>
          <p:nvPr/>
        </p:nvSpPr>
        <p:spPr bwMode="auto">
          <a:xfrm>
            <a:off x="323850" y="5445125"/>
            <a:ext cx="1800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ClrTx/>
              <a:buFontTx/>
              <a:buNone/>
            </a:pPr>
            <a:r>
              <a:rPr kumimoji="1" lang="zh-CN" altLang="en-US">
                <a:solidFill>
                  <a:schemeClr val="bg2"/>
                </a:solidFill>
              </a:rPr>
              <a:t>（</a:t>
            </a:r>
            <a:r>
              <a:rPr kumimoji="1" lang="en-US" altLang="zh-CN">
                <a:solidFill>
                  <a:schemeClr val="bg2"/>
                </a:solidFill>
              </a:rPr>
              <a:t>1</a:t>
            </a:r>
            <a:r>
              <a:rPr kumimoji="1" lang="zh-CN" altLang="en-US">
                <a:solidFill>
                  <a:schemeClr val="bg2"/>
                </a:solidFill>
              </a:rPr>
              <a:t>）电容 </a:t>
            </a:r>
          </a:p>
        </p:txBody>
      </p:sp>
      <p:sp>
        <p:nvSpPr>
          <p:cNvPr id="1137793" name="Text Box 129"/>
          <p:cNvSpPr txBox="1">
            <a:spLocks noChangeArrowheads="1"/>
          </p:cNvSpPr>
          <p:nvPr/>
        </p:nvSpPr>
        <p:spPr bwMode="auto">
          <a:xfrm>
            <a:off x="3994150" y="5445125"/>
            <a:ext cx="24495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ClrTx/>
              <a:buFontTx/>
              <a:buNone/>
            </a:pPr>
            <a:r>
              <a:rPr kumimoji="1" lang="zh-CN" altLang="en-US">
                <a:solidFill>
                  <a:schemeClr val="bg2"/>
                </a:solidFill>
              </a:rPr>
              <a:t>（</a:t>
            </a:r>
            <a:r>
              <a:rPr kumimoji="1" lang="en-US" altLang="zh-CN">
                <a:solidFill>
                  <a:schemeClr val="bg2"/>
                </a:solidFill>
              </a:rPr>
              <a:t>2</a:t>
            </a:r>
            <a:r>
              <a:rPr kumimoji="1" lang="zh-CN" altLang="en-US">
                <a:solidFill>
                  <a:schemeClr val="bg2"/>
                </a:solidFill>
              </a:rPr>
              <a:t>）</a:t>
            </a:r>
            <a:r>
              <a:rPr kumimoji="1" lang="en-US" altLang="zh-CN">
                <a:solidFill>
                  <a:schemeClr val="bg2"/>
                </a:solidFill>
              </a:rPr>
              <a:t>RS </a:t>
            </a:r>
            <a:r>
              <a:rPr kumimoji="1" lang="zh-CN" altLang="en-US">
                <a:solidFill>
                  <a:schemeClr val="bg2"/>
                </a:solidFill>
              </a:rPr>
              <a:t>触发器 </a:t>
            </a:r>
          </a:p>
        </p:txBody>
      </p:sp>
      <p:grpSp>
        <p:nvGrpSpPr>
          <p:cNvPr id="1137807" name="Group 143"/>
          <p:cNvGrpSpPr>
            <a:grpSpLocks/>
          </p:cNvGrpSpPr>
          <p:nvPr/>
        </p:nvGrpSpPr>
        <p:grpSpPr bwMode="auto">
          <a:xfrm>
            <a:off x="395288" y="2047875"/>
            <a:ext cx="2292350" cy="3181350"/>
            <a:chOff x="295" y="1290"/>
            <a:chExt cx="1444" cy="2004"/>
          </a:xfrm>
        </p:grpSpPr>
        <p:sp>
          <p:nvSpPr>
            <p:cNvPr id="1137776" name="Oval 112"/>
            <p:cNvSpPr>
              <a:spLocks noChangeArrowheads="1"/>
            </p:cNvSpPr>
            <p:nvPr/>
          </p:nvSpPr>
          <p:spPr bwMode="auto">
            <a:xfrm>
              <a:off x="771" y="2402"/>
              <a:ext cx="102" cy="93"/>
            </a:xfrm>
            <a:prstGeom prst="ellipse">
              <a:avLst/>
            </a:prstGeom>
            <a:solidFill>
              <a:schemeClr val="accent1"/>
            </a:solidFill>
            <a:ln w="38100" algn="ctr">
              <a:solidFill>
                <a:srgbClr val="0000FF"/>
              </a:solidFill>
              <a:round/>
              <a:headEnd/>
              <a:tailEnd type="none" w="med" len="lg"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37777" name="Oval 113"/>
            <p:cNvSpPr>
              <a:spLocks noChangeArrowheads="1"/>
            </p:cNvSpPr>
            <p:nvPr/>
          </p:nvSpPr>
          <p:spPr bwMode="auto">
            <a:xfrm>
              <a:off x="771" y="2711"/>
              <a:ext cx="102" cy="93"/>
            </a:xfrm>
            <a:prstGeom prst="ellipse">
              <a:avLst/>
            </a:prstGeom>
            <a:solidFill>
              <a:schemeClr val="accent1"/>
            </a:solidFill>
            <a:ln w="38100" algn="ctr">
              <a:solidFill>
                <a:srgbClr val="0000FF"/>
              </a:solidFill>
              <a:round/>
              <a:headEnd/>
              <a:tailEnd type="none" w="med" len="lg"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37778" name="Line 114"/>
            <p:cNvSpPr>
              <a:spLocks noChangeShapeType="1"/>
            </p:cNvSpPr>
            <p:nvPr/>
          </p:nvSpPr>
          <p:spPr bwMode="auto">
            <a:xfrm>
              <a:off x="941" y="2402"/>
              <a:ext cx="0" cy="402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37779" name="Line 115"/>
            <p:cNvSpPr>
              <a:spLocks noChangeShapeType="1"/>
            </p:cNvSpPr>
            <p:nvPr/>
          </p:nvSpPr>
          <p:spPr bwMode="auto">
            <a:xfrm flipH="1" flipV="1">
              <a:off x="975" y="2525"/>
              <a:ext cx="0" cy="155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37781" name="Line 117"/>
            <p:cNvSpPr>
              <a:spLocks noChangeShapeType="1"/>
            </p:cNvSpPr>
            <p:nvPr/>
          </p:nvSpPr>
          <p:spPr bwMode="auto">
            <a:xfrm>
              <a:off x="295" y="2557"/>
              <a:ext cx="27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37782" name="Line 118"/>
            <p:cNvSpPr>
              <a:spLocks noChangeShapeType="1"/>
            </p:cNvSpPr>
            <p:nvPr/>
          </p:nvSpPr>
          <p:spPr bwMode="auto">
            <a:xfrm>
              <a:off x="295" y="2649"/>
              <a:ext cx="27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37783" name="Line 119"/>
            <p:cNvSpPr>
              <a:spLocks noChangeShapeType="1"/>
            </p:cNvSpPr>
            <p:nvPr/>
          </p:nvSpPr>
          <p:spPr bwMode="auto">
            <a:xfrm flipV="1">
              <a:off x="431" y="2279"/>
              <a:ext cx="0" cy="27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37784" name="Line 120"/>
            <p:cNvSpPr>
              <a:spLocks noChangeShapeType="1"/>
            </p:cNvSpPr>
            <p:nvPr/>
          </p:nvSpPr>
          <p:spPr bwMode="auto">
            <a:xfrm>
              <a:off x="431" y="2279"/>
              <a:ext cx="38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37785" name="Line 121"/>
            <p:cNvSpPr>
              <a:spLocks noChangeShapeType="1"/>
            </p:cNvSpPr>
            <p:nvPr/>
          </p:nvSpPr>
          <p:spPr bwMode="auto">
            <a:xfrm>
              <a:off x="431" y="2649"/>
              <a:ext cx="0" cy="27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37786" name="Line 122"/>
            <p:cNvSpPr>
              <a:spLocks noChangeShapeType="1"/>
            </p:cNvSpPr>
            <p:nvPr/>
          </p:nvSpPr>
          <p:spPr bwMode="auto">
            <a:xfrm>
              <a:off x="431" y="2927"/>
              <a:ext cx="3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37787" name="Line 123"/>
            <p:cNvSpPr>
              <a:spLocks noChangeShapeType="1"/>
            </p:cNvSpPr>
            <p:nvPr/>
          </p:nvSpPr>
          <p:spPr bwMode="auto">
            <a:xfrm flipV="1">
              <a:off x="825" y="2136"/>
              <a:ext cx="0" cy="26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37788" name="Line 124"/>
            <p:cNvSpPr>
              <a:spLocks noChangeShapeType="1"/>
            </p:cNvSpPr>
            <p:nvPr/>
          </p:nvSpPr>
          <p:spPr bwMode="auto">
            <a:xfrm flipV="1">
              <a:off x="822" y="2803"/>
              <a:ext cx="0" cy="26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37789" name="Oval 125"/>
            <p:cNvSpPr>
              <a:spLocks noChangeArrowheads="1"/>
            </p:cNvSpPr>
            <p:nvPr/>
          </p:nvSpPr>
          <p:spPr bwMode="auto">
            <a:xfrm>
              <a:off x="794" y="2250"/>
              <a:ext cx="63" cy="58"/>
            </a:xfrm>
            <a:prstGeom prst="ellipse">
              <a:avLst/>
            </a:prstGeom>
            <a:solidFill>
              <a:schemeClr val="tx1"/>
            </a:solidFill>
            <a:ln w="28575" algn="ctr">
              <a:noFill/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37790" name="Oval 126"/>
            <p:cNvSpPr>
              <a:spLocks noChangeArrowheads="1"/>
            </p:cNvSpPr>
            <p:nvPr/>
          </p:nvSpPr>
          <p:spPr bwMode="auto">
            <a:xfrm>
              <a:off x="791" y="2898"/>
              <a:ext cx="63" cy="57"/>
            </a:xfrm>
            <a:prstGeom prst="ellipse">
              <a:avLst/>
            </a:prstGeom>
            <a:solidFill>
              <a:schemeClr val="tx1"/>
            </a:solidFill>
            <a:ln w="28575" algn="ctr">
              <a:noFill/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37794" name="Rectangle 130"/>
            <p:cNvSpPr>
              <a:spLocks noChangeArrowheads="1"/>
            </p:cNvSpPr>
            <p:nvPr/>
          </p:nvSpPr>
          <p:spPr bwMode="auto">
            <a:xfrm>
              <a:off x="779" y="1646"/>
              <a:ext cx="91" cy="363"/>
            </a:xfrm>
            <a:prstGeom prst="rect">
              <a:avLst/>
            </a:prstGeom>
            <a:noFill/>
            <a:ln w="38100" algn="ctr">
              <a:solidFill>
                <a:schemeClr val="tx1"/>
              </a:solidFill>
              <a:miter lim="800000"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37795" name="Oval 131"/>
            <p:cNvSpPr>
              <a:spLocks noChangeArrowheads="1"/>
            </p:cNvSpPr>
            <p:nvPr/>
          </p:nvSpPr>
          <p:spPr bwMode="auto">
            <a:xfrm>
              <a:off x="773" y="1387"/>
              <a:ext cx="91" cy="90"/>
            </a:xfrm>
            <a:prstGeom prst="ellips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137799" name="Group 135"/>
            <p:cNvGrpSpPr>
              <a:grpSpLocks/>
            </p:cNvGrpSpPr>
            <p:nvPr/>
          </p:nvGrpSpPr>
          <p:grpSpPr bwMode="auto">
            <a:xfrm>
              <a:off x="709" y="3203"/>
              <a:ext cx="227" cy="91"/>
              <a:chOff x="703" y="3203"/>
              <a:chExt cx="227" cy="91"/>
            </a:xfrm>
          </p:grpSpPr>
          <p:sp>
            <p:nvSpPr>
              <p:cNvPr id="1137796" name="Line 132"/>
              <p:cNvSpPr>
                <a:spLocks noChangeShapeType="1"/>
              </p:cNvSpPr>
              <p:nvPr/>
            </p:nvSpPr>
            <p:spPr bwMode="auto">
              <a:xfrm>
                <a:off x="703" y="3203"/>
                <a:ext cx="227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none" w="med" len="lg"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137797" name="Line 133"/>
              <p:cNvSpPr>
                <a:spLocks noChangeShapeType="1"/>
              </p:cNvSpPr>
              <p:nvPr/>
            </p:nvSpPr>
            <p:spPr bwMode="auto">
              <a:xfrm>
                <a:off x="748" y="3249"/>
                <a:ext cx="13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none" w="med" len="lg"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137798" name="Line 134"/>
              <p:cNvSpPr>
                <a:spLocks noChangeShapeType="1"/>
              </p:cNvSpPr>
              <p:nvPr/>
            </p:nvSpPr>
            <p:spPr bwMode="auto">
              <a:xfrm>
                <a:off x="793" y="3294"/>
                <a:ext cx="4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none" w="med" len="lg"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137800" name="Line 136"/>
            <p:cNvSpPr>
              <a:spLocks noChangeShapeType="1"/>
            </p:cNvSpPr>
            <p:nvPr/>
          </p:nvSpPr>
          <p:spPr bwMode="auto">
            <a:xfrm>
              <a:off x="822" y="3060"/>
              <a:ext cx="0" cy="14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37801" name="Line 137"/>
            <p:cNvSpPr>
              <a:spLocks noChangeShapeType="1"/>
            </p:cNvSpPr>
            <p:nvPr/>
          </p:nvSpPr>
          <p:spPr bwMode="auto">
            <a:xfrm flipV="1">
              <a:off x="825" y="2007"/>
              <a:ext cx="0" cy="1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37802" name="Line 138"/>
            <p:cNvSpPr>
              <a:spLocks noChangeShapeType="1"/>
            </p:cNvSpPr>
            <p:nvPr/>
          </p:nvSpPr>
          <p:spPr bwMode="auto">
            <a:xfrm flipV="1">
              <a:off x="822" y="1476"/>
              <a:ext cx="0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37803" name="Text Box 139"/>
            <p:cNvSpPr txBox="1">
              <a:spLocks noChangeArrowheads="1"/>
            </p:cNvSpPr>
            <p:nvPr/>
          </p:nvSpPr>
          <p:spPr bwMode="auto">
            <a:xfrm>
              <a:off x="330" y="1290"/>
              <a:ext cx="486" cy="288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/>
                <a:t>+5V</a:t>
              </a:r>
            </a:p>
          </p:txBody>
        </p:sp>
        <p:sp>
          <p:nvSpPr>
            <p:cNvPr id="1137804" name="Text Box 140"/>
            <p:cNvSpPr txBox="1">
              <a:spLocks noChangeArrowheads="1"/>
            </p:cNvSpPr>
            <p:nvPr/>
          </p:nvSpPr>
          <p:spPr bwMode="auto">
            <a:xfrm>
              <a:off x="336" y="1674"/>
              <a:ext cx="462" cy="288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/>
                <a:t>10k</a:t>
              </a:r>
            </a:p>
          </p:txBody>
        </p:sp>
        <p:sp>
          <p:nvSpPr>
            <p:cNvPr id="1137805" name="Line 141"/>
            <p:cNvSpPr>
              <a:spLocks noChangeShapeType="1"/>
            </p:cNvSpPr>
            <p:nvPr/>
          </p:nvSpPr>
          <p:spPr bwMode="auto">
            <a:xfrm>
              <a:off x="825" y="2277"/>
              <a:ext cx="38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37806" name="Text Box 142"/>
            <p:cNvSpPr txBox="1">
              <a:spLocks noChangeArrowheads="1"/>
            </p:cNvSpPr>
            <p:nvPr/>
          </p:nvSpPr>
          <p:spPr bwMode="auto">
            <a:xfrm>
              <a:off x="1114" y="2112"/>
              <a:ext cx="625" cy="288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/>
                <a:t>输出</a:t>
              </a:r>
            </a:p>
          </p:txBody>
        </p:sp>
      </p:grpSp>
      <p:sp>
        <p:nvSpPr>
          <p:cNvPr id="1137808" name="Line 144"/>
          <p:cNvSpPr>
            <a:spLocks noChangeShapeType="1"/>
          </p:cNvSpPr>
          <p:nvPr/>
        </p:nvSpPr>
        <p:spPr bwMode="auto">
          <a:xfrm flipH="1" flipV="1">
            <a:off x="2771775" y="1341438"/>
            <a:ext cx="647700" cy="1511300"/>
          </a:xfrm>
          <a:prstGeom prst="line">
            <a:avLst/>
          </a:prstGeom>
          <a:noFill/>
          <a:ln w="19050">
            <a:solidFill>
              <a:srgbClr val="D60093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1137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80"/>
                                        <p:tgtEl>
                                          <p:spTgt spid="11377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80"/>
                                        <p:tgtEl>
                                          <p:spTgt spid="11377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80"/>
                                        <p:tgtEl>
                                          <p:spTgt spid="11377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7765" grpId="0" animBg="1"/>
      <p:bldP spid="1137766" grpId="0" animBg="1"/>
      <p:bldP spid="1137767" grpId="0" animBg="1"/>
      <p:bldP spid="1137768" grpId="0" animBg="1"/>
      <p:bldP spid="1137769" grpId="0" animBg="1"/>
      <p:bldP spid="1137770" grpId="0"/>
      <p:bldP spid="1137771" grpId="0"/>
      <p:bldP spid="1137773" grpId="0"/>
      <p:bldP spid="1137774" grpId="0"/>
      <p:bldP spid="1137775" grpId="0"/>
      <p:bldP spid="113780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A68984-7A53-4F20-BBFF-A7848E095398}" type="slidenum">
              <a:rPr lang="zh-CN" altLang="en-US"/>
              <a:pPr/>
              <a:t>53</a:t>
            </a:fld>
            <a:endParaRPr lang="en-US" altLang="zh-CN"/>
          </a:p>
        </p:txBody>
      </p:sp>
      <p:sp>
        <p:nvSpPr>
          <p:cNvPr id="114585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569325" cy="935038"/>
          </a:xfrm>
          <a:noFill/>
          <a:ln/>
        </p:spPr>
        <p:txBody>
          <a:bodyPr anchor="t"/>
          <a:lstStyle/>
          <a:p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8.1.2  </a:t>
            </a:r>
            <a:r>
              <a:rPr lang="zh-CN" altLang="en-US" sz="2800" b="1">
                <a:solidFill>
                  <a:srgbClr val="FF3300"/>
                </a:solidFill>
                <a:ea typeface="黑体" pitchFamily="2" charset="-122"/>
              </a:rPr>
              <a:t>键盘</a:t>
            </a:r>
            <a:r>
              <a:rPr lang="zh-CN" altLang="en-US" sz="2800" b="1">
                <a:solidFill>
                  <a:schemeClr val="bg2"/>
                </a:solidFill>
                <a:ea typeface="黑体" pitchFamily="2" charset="-122"/>
              </a:rPr>
              <a:t>接口</a:t>
            </a:r>
            <a:r>
              <a:rPr lang="zh-CN" altLang="en-US" sz="2800" b="1">
                <a:solidFill>
                  <a:srgbClr val="006600"/>
                </a:solidFill>
                <a:ea typeface="黑体" pitchFamily="2" charset="-122"/>
              </a:rPr>
              <a:t/>
            </a:r>
            <a:br>
              <a:rPr lang="zh-CN" altLang="en-US" sz="2800" b="1">
                <a:solidFill>
                  <a:srgbClr val="006600"/>
                </a:solidFill>
                <a:ea typeface="黑体" pitchFamily="2" charset="-122"/>
              </a:rPr>
            </a:br>
            <a:r>
              <a:rPr lang="zh-CN" altLang="en-US" sz="2800" b="1">
                <a:solidFill>
                  <a:srgbClr val="006600"/>
                </a:solidFill>
                <a:ea typeface="黑体" pitchFamily="2" charset="-122"/>
              </a:rPr>
              <a:t> </a:t>
            </a:r>
            <a:r>
              <a:rPr lang="zh-CN" altLang="en-US" sz="2800" b="1">
                <a:solidFill>
                  <a:srgbClr val="D60093"/>
                </a:solidFill>
                <a:ea typeface="黑体" pitchFamily="2" charset="-122"/>
              </a:rPr>
              <a:t>一、非编码式键盘</a:t>
            </a:r>
          </a:p>
        </p:txBody>
      </p:sp>
      <p:sp>
        <p:nvSpPr>
          <p:cNvPr id="1145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341438"/>
            <a:ext cx="8713788" cy="5327650"/>
          </a:xfrm>
        </p:spPr>
        <p:txBody>
          <a:bodyPr/>
          <a:lstStyle/>
          <a:p>
            <a:pPr marL="444500" indent="-444500">
              <a:spcAft>
                <a:spcPct val="10000"/>
              </a:spcAft>
              <a:buSzTx/>
              <a:buFont typeface="Wingdings" pitchFamily="2" charset="2"/>
              <a:buAutoNum type="arabicPeriod" startAt="3"/>
            </a:pPr>
            <a:r>
              <a:rPr lang="zh-CN" altLang="en-US" sz="2800" b="1" dirty="0"/>
              <a:t>确定键值</a:t>
            </a:r>
          </a:p>
          <a:p>
            <a:pPr marL="444500" indent="-444500">
              <a:spcAft>
                <a:spcPct val="10000"/>
              </a:spcAft>
              <a:buSzTx/>
              <a:buFont typeface="Wingdings" pitchFamily="2" charset="2"/>
              <a:buNone/>
            </a:pPr>
            <a:r>
              <a:rPr lang="zh-CN" altLang="en-US" sz="2800" b="1" dirty="0"/>
              <a:t>	行寄存器	列寄存器</a:t>
            </a:r>
          </a:p>
          <a:p>
            <a:pPr marL="444500" indent="-444500">
              <a:spcAft>
                <a:spcPct val="10000"/>
              </a:spcAft>
              <a:buSzTx/>
              <a:buFont typeface="Wingdings" pitchFamily="2" charset="2"/>
              <a:buNone/>
            </a:pPr>
            <a:endParaRPr lang="zh-CN" altLang="en-US" sz="2800" b="1" dirty="0"/>
          </a:p>
          <a:p>
            <a:pPr marL="444500" indent="-444500">
              <a:spcAft>
                <a:spcPct val="10000"/>
              </a:spcAft>
              <a:buSzTx/>
              <a:buFont typeface="Wingdings" pitchFamily="2" charset="2"/>
              <a:buNone/>
            </a:pPr>
            <a:r>
              <a:rPr lang="zh-CN" altLang="en-US" sz="2800" b="1" dirty="0"/>
              <a:t>	</a:t>
            </a:r>
            <a:r>
              <a:rPr lang="en-US" altLang="zh-CN" sz="2800" b="1" dirty="0"/>
              <a:t>(FFH</a:t>
            </a:r>
            <a:r>
              <a:rPr lang="zh-CN" altLang="en-US" sz="2800" b="1" dirty="0"/>
              <a:t>－行号</a:t>
            </a:r>
            <a:r>
              <a:rPr lang="en-US" altLang="zh-CN" sz="2800" b="1" dirty="0"/>
              <a:t>)×16</a:t>
            </a:r>
            <a:r>
              <a:rPr lang="zh-CN" altLang="en-US" sz="2800" b="1" dirty="0"/>
              <a:t>＋列寄存器</a:t>
            </a:r>
          </a:p>
          <a:p>
            <a:pPr marL="444500" indent="-444500">
              <a:spcAft>
                <a:spcPct val="10000"/>
              </a:spcAft>
              <a:buSzTx/>
              <a:buFont typeface="Wingdings" pitchFamily="2" charset="2"/>
              <a:buNone/>
            </a:pPr>
            <a:endParaRPr lang="zh-CN" altLang="en-US" sz="2800" b="1" dirty="0"/>
          </a:p>
          <a:p>
            <a:pPr marL="444500" indent="-444500">
              <a:spcAft>
                <a:spcPct val="10000"/>
              </a:spcAft>
              <a:buSzTx/>
              <a:buFont typeface="Wingdings" pitchFamily="2" charset="2"/>
              <a:buNone/>
            </a:pPr>
            <a:endParaRPr lang="zh-CN" altLang="en-US" sz="2800" b="1" dirty="0"/>
          </a:p>
          <a:p>
            <a:pPr marL="444500" indent="-444500">
              <a:spcAft>
                <a:spcPct val="10000"/>
              </a:spcAft>
              <a:buSzTx/>
              <a:buFont typeface="Wingdings" pitchFamily="2" charset="2"/>
              <a:buAutoNum type="arabicPeriod" startAt="4"/>
            </a:pPr>
            <a:r>
              <a:rPr lang="zh-CN" altLang="en-US" sz="2800" b="1" dirty="0"/>
              <a:t>键盘扫描及译码程序：</a:t>
            </a:r>
            <a:r>
              <a:rPr lang="en-US" altLang="zh-CN" sz="2800" b="1" dirty="0" smtClean="0"/>
              <a:t>P343</a:t>
            </a:r>
            <a:r>
              <a:rPr lang="zh-CN" altLang="en-US" sz="2800" b="1" dirty="0" smtClean="0"/>
              <a:t>～</a:t>
            </a:r>
            <a:r>
              <a:rPr lang="en-US" altLang="zh-CN" sz="2800" b="1" dirty="0" smtClean="0"/>
              <a:t>P344</a:t>
            </a:r>
            <a:endParaRPr lang="en-US" altLang="zh-CN" sz="2400" b="1" dirty="0"/>
          </a:p>
        </p:txBody>
      </p:sp>
      <p:sp>
        <p:nvSpPr>
          <p:cNvPr id="1145860" name="Line 4"/>
          <p:cNvSpPr>
            <a:spLocks noChangeShapeType="1"/>
          </p:cNvSpPr>
          <p:nvPr/>
        </p:nvSpPr>
        <p:spPr bwMode="auto">
          <a:xfrm>
            <a:off x="1547813" y="2420938"/>
            <a:ext cx="576262" cy="6477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45861" name="Line 5"/>
          <p:cNvSpPr>
            <a:spLocks noChangeShapeType="1"/>
          </p:cNvSpPr>
          <p:nvPr/>
        </p:nvSpPr>
        <p:spPr bwMode="auto">
          <a:xfrm>
            <a:off x="3779838" y="2349500"/>
            <a:ext cx="720725" cy="719138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45862" name="Line 6"/>
          <p:cNvSpPr>
            <a:spLocks noChangeShapeType="1"/>
          </p:cNvSpPr>
          <p:nvPr/>
        </p:nvSpPr>
        <p:spPr bwMode="auto">
          <a:xfrm>
            <a:off x="755650" y="3500438"/>
            <a:ext cx="4608513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45863" name="Line 7"/>
          <p:cNvSpPr>
            <a:spLocks noChangeShapeType="1"/>
          </p:cNvSpPr>
          <p:nvPr/>
        </p:nvSpPr>
        <p:spPr bwMode="auto">
          <a:xfrm>
            <a:off x="2916238" y="3500438"/>
            <a:ext cx="0" cy="57626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45864" name="Line 8"/>
          <p:cNvSpPr>
            <a:spLocks noChangeShapeType="1"/>
          </p:cNvSpPr>
          <p:nvPr/>
        </p:nvSpPr>
        <p:spPr bwMode="auto">
          <a:xfrm>
            <a:off x="2916238" y="4076700"/>
            <a:ext cx="13684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45865" name="Text Box 9"/>
          <p:cNvSpPr txBox="1">
            <a:spLocks noChangeArrowheads="1"/>
          </p:cNvSpPr>
          <p:nvPr/>
        </p:nvSpPr>
        <p:spPr bwMode="auto">
          <a:xfrm>
            <a:off x="4284663" y="3773488"/>
            <a:ext cx="1439862" cy="51911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800"/>
              <a:t>查表值</a:t>
            </a:r>
          </a:p>
        </p:txBody>
      </p:sp>
      <p:sp>
        <p:nvSpPr>
          <p:cNvPr id="1145866" name="Text Box 10"/>
          <p:cNvSpPr txBox="1">
            <a:spLocks noChangeArrowheads="1"/>
          </p:cNvSpPr>
          <p:nvPr/>
        </p:nvSpPr>
        <p:spPr bwMode="auto">
          <a:xfrm>
            <a:off x="6227763" y="3789363"/>
            <a:ext cx="1008062" cy="51911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800"/>
              <a:t>键值</a:t>
            </a:r>
          </a:p>
        </p:txBody>
      </p:sp>
      <p:sp>
        <p:nvSpPr>
          <p:cNvPr id="1145867" name="Line 11"/>
          <p:cNvSpPr>
            <a:spLocks noChangeShapeType="1"/>
          </p:cNvSpPr>
          <p:nvPr/>
        </p:nvSpPr>
        <p:spPr bwMode="auto">
          <a:xfrm>
            <a:off x="5580063" y="4076700"/>
            <a:ext cx="6477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692" name="Text Box 4"/>
          <p:cNvSpPr txBox="1">
            <a:spLocks noChangeArrowheads="1"/>
          </p:cNvSpPr>
          <p:nvPr/>
        </p:nvSpPr>
        <p:spPr bwMode="auto">
          <a:xfrm>
            <a:off x="4702175" y="476250"/>
            <a:ext cx="419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000">
                <a:solidFill>
                  <a:schemeClr val="bg2"/>
                </a:solidFill>
              </a:rPr>
              <a:t>图</a:t>
            </a:r>
            <a:r>
              <a:rPr kumimoji="1" lang="en-US" altLang="zh-CN" sz="2000">
                <a:solidFill>
                  <a:schemeClr val="bg2"/>
                </a:solidFill>
              </a:rPr>
              <a:t>8.13  </a:t>
            </a:r>
            <a:r>
              <a:rPr kumimoji="1" lang="zh-CN" altLang="en-US" sz="2000">
                <a:solidFill>
                  <a:schemeClr val="bg2"/>
                </a:solidFill>
              </a:rPr>
              <a:t>键盘扫描及译码程序流程图 </a:t>
            </a:r>
          </a:p>
        </p:txBody>
      </p:sp>
      <p:graphicFrame>
        <p:nvGraphicFramePr>
          <p:cNvPr id="1138693" name="Object 5"/>
          <p:cNvGraphicFramePr>
            <a:graphicFrameLocks noChangeAspect="1"/>
          </p:cNvGraphicFramePr>
          <p:nvPr/>
        </p:nvGraphicFramePr>
        <p:xfrm>
          <a:off x="1403350" y="0"/>
          <a:ext cx="5186363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694" name="Visio" r:id="rId3" imgW="3236028" imgH="4277050" progId="Visio.Drawing.11">
                  <p:embed/>
                </p:oleObj>
              </mc:Choice>
              <mc:Fallback>
                <p:oleObj name="Visio" r:id="rId3" imgW="3236028" imgH="4277050" progId="Visio.Drawing.11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0"/>
                        <a:ext cx="5186363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15888"/>
            <a:ext cx="8785225" cy="6742112"/>
          </a:xfrm>
        </p:spPr>
        <p:txBody>
          <a:bodyPr/>
          <a:lstStyle/>
          <a:p>
            <a:pPr marL="0" indent="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b="1">
                <a:latin typeface="Courier New" pitchFamily="49" charset="0"/>
              </a:rPr>
              <a:t>        ;</a:t>
            </a:r>
            <a:r>
              <a:rPr lang="zh-CN" altLang="en-US" sz="2000" b="1">
                <a:latin typeface="Courier New" pitchFamily="49" charset="0"/>
              </a:rPr>
              <a:t>键盘扫描程序           </a:t>
            </a:r>
            <a:r>
              <a:rPr lang="en-US" altLang="zh-CN" sz="2000" b="1">
                <a:latin typeface="Courier New" pitchFamily="49" charset="0"/>
              </a:rPr>
              <a:t>L5 L4 L3 L2 L1 L0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b="1">
                <a:latin typeface="Courier New" pitchFamily="49" charset="0"/>
              </a:rPr>
              <a:t>DECKY:  MOV  AL,</a:t>
            </a:r>
            <a:r>
              <a:rPr lang="en-US" altLang="zh-CN" sz="2000" b="1">
                <a:solidFill>
                  <a:srgbClr val="0000FF"/>
                </a:solidFill>
                <a:latin typeface="Courier New" pitchFamily="49" charset="0"/>
              </a:rPr>
              <a:t>3FH</a:t>
            </a:r>
            <a:r>
              <a:rPr lang="en-US" altLang="zh-CN" sz="2000" b="1">
                <a:latin typeface="Courier New" pitchFamily="49" charset="0"/>
              </a:rPr>
              <a:t>	;</a:t>
            </a:r>
            <a:r>
              <a:rPr lang="en-US" altLang="zh-CN" sz="2000" b="1">
                <a:solidFill>
                  <a:srgbClr val="0000FF"/>
                </a:solidFill>
                <a:latin typeface="Courier New" pitchFamily="49" charset="0"/>
              </a:rPr>
              <a:t>0  0  1  1  1  1  1  1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b="1">
                <a:latin typeface="Courier New" pitchFamily="49" charset="0"/>
              </a:rPr>
              <a:t>        MOV  DX,</a:t>
            </a:r>
            <a:r>
              <a:rPr lang="en-US" altLang="zh-CN" sz="2000" b="1">
                <a:solidFill>
                  <a:srgbClr val="008000"/>
                </a:solidFill>
                <a:latin typeface="Courier New" pitchFamily="49" charset="0"/>
              </a:rPr>
              <a:t>DIGLH	;</a:t>
            </a:r>
            <a:r>
              <a:rPr lang="zh-CN" altLang="en-US" sz="2000" b="1">
                <a:solidFill>
                  <a:srgbClr val="008000"/>
                </a:solidFill>
                <a:latin typeface="Courier New" pitchFamily="49" charset="0"/>
              </a:rPr>
              <a:t>行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b="1">
                <a:latin typeface="Courier New" pitchFamily="49" charset="0"/>
              </a:rPr>
              <a:t>        </a:t>
            </a:r>
            <a:r>
              <a:rPr lang="en-US" altLang="zh-CN" sz="2000" b="1">
                <a:solidFill>
                  <a:srgbClr val="D60093"/>
                </a:solidFill>
                <a:latin typeface="Courier New" pitchFamily="49" charset="0"/>
              </a:rPr>
              <a:t>OUT  DX,AL</a:t>
            </a:r>
            <a:r>
              <a:rPr lang="en-US" altLang="zh-CN" sz="2000" b="1">
                <a:latin typeface="Courier New" pitchFamily="49" charset="0"/>
              </a:rPr>
              <a:t>	;</a:t>
            </a:r>
            <a:r>
              <a:rPr lang="zh-CN" altLang="en-US" sz="2000" b="1">
                <a:solidFill>
                  <a:srgbClr val="D60093"/>
                </a:solidFill>
                <a:latin typeface="Courier New" pitchFamily="49" charset="0"/>
              </a:rPr>
              <a:t>行选输出</a:t>
            </a:r>
            <a:r>
              <a:rPr lang="zh-CN" altLang="en-US" sz="2000" b="1">
                <a:latin typeface="Courier New" pitchFamily="49" charset="0"/>
              </a:rPr>
              <a:t>，行线全部置为低电平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b="1">
                <a:latin typeface="Courier New" pitchFamily="49" charset="0"/>
              </a:rPr>
              <a:t>        MOV  DX,</a:t>
            </a:r>
            <a:r>
              <a:rPr lang="en-US" altLang="zh-CN" sz="2000" b="1">
                <a:solidFill>
                  <a:srgbClr val="008000"/>
                </a:solidFill>
                <a:latin typeface="Courier New" pitchFamily="49" charset="0"/>
              </a:rPr>
              <a:t>KBSEL	;</a:t>
            </a:r>
            <a:r>
              <a:rPr lang="zh-CN" altLang="en-US" sz="2000" b="1">
                <a:solidFill>
                  <a:srgbClr val="008000"/>
                </a:solidFill>
                <a:latin typeface="Courier New" pitchFamily="49" charset="0"/>
              </a:rPr>
              <a:t>列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b="1">
                <a:latin typeface="Courier New" pitchFamily="49" charset="0"/>
              </a:rPr>
              <a:t>        </a:t>
            </a:r>
            <a:r>
              <a:rPr lang="en-US" altLang="zh-CN" sz="2000" b="1">
                <a:solidFill>
                  <a:srgbClr val="D60093"/>
                </a:solidFill>
                <a:latin typeface="Courier New" pitchFamily="49" charset="0"/>
              </a:rPr>
              <a:t>IN   AL,DX</a:t>
            </a:r>
            <a:r>
              <a:rPr lang="en-US" altLang="zh-CN" sz="2000" b="1">
                <a:latin typeface="Courier New" pitchFamily="49" charset="0"/>
              </a:rPr>
              <a:t>	;</a:t>
            </a:r>
            <a:r>
              <a:rPr lang="zh-CN" altLang="en-US" sz="2000" b="1">
                <a:solidFill>
                  <a:srgbClr val="D60093"/>
                </a:solidFill>
                <a:latin typeface="Courier New" pitchFamily="49" charset="0"/>
              </a:rPr>
              <a:t>列选输入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b="1">
                <a:latin typeface="Courier New" pitchFamily="49" charset="0"/>
              </a:rPr>
              <a:t>        AND  AL,1FH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b="1">
                <a:latin typeface="Courier New" pitchFamily="49" charset="0"/>
              </a:rPr>
              <a:t>        CMP  AL,1FH	;</a:t>
            </a:r>
            <a:r>
              <a:rPr lang="zh-CN" altLang="en-US" sz="2000" b="1">
                <a:latin typeface="Courier New" pitchFamily="49" charset="0"/>
              </a:rPr>
              <a:t>判有无键闭合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b="1">
                <a:latin typeface="Courier New" pitchFamily="49" charset="0"/>
              </a:rPr>
              <a:t>        JZ   DISUP	;</a:t>
            </a:r>
            <a:r>
              <a:rPr lang="zh-CN" altLang="en-US" sz="2000" b="1">
                <a:latin typeface="Courier New" pitchFamily="49" charset="0"/>
              </a:rPr>
              <a:t>无键闭合转显示程序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b="1">
                <a:latin typeface="Courier New" pitchFamily="49" charset="0"/>
              </a:rPr>
              <a:t>        </a:t>
            </a:r>
            <a:r>
              <a:rPr lang="en-US" altLang="zh-CN" sz="2000" b="1">
                <a:solidFill>
                  <a:srgbClr val="FF0000"/>
                </a:solidFill>
                <a:latin typeface="Courier New" pitchFamily="49" charset="0"/>
              </a:rPr>
              <a:t>CALL D20MS</a:t>
            </a:r>
            <a:r>
              <a:rPr lang="en-US" altLang="zh-CN" sz="2000" b="1">
                <a:latin typeface="Courier New" pitchFamily="49" charset="0"/>
              </a:rPr>
              <a:t>	;</a:t>
            </a:r>
            <a:r>
              <a:rPr lang="zh-CN" altLang="en-US" sz="2000" b="1">
                <a:latin typeface="Courier New" pitchFamily="49" charset="0"/>
              </a:rPr>
              <a:t>消除键抖动，</a:t>
            </a:r>
            <a:r>
              <a:rPr lang="en-US" altLang="zh-CN" sz="2000" b="1">
                <a:latin typeface="Courier New" pitchFamily="49" charset="0"/>
              </a:rPr>
              <a:t>D20MS</a:t>
            </a:r>
            <a:r>
              <a:rPr lang="zh-CN" altLang="en-US" sz="2000" b="1">
                <a:latin typeface="Courier New" pitchFamily="49" charset="0"/>
              </a:rPr>
              <a:t>为</a:t>
            </a:r>
            <a:r>
              <a:rPr lang="en-US" altLang="zh-CN" sz="2000" b="1">
                <a:latin typeface="Courier New" pitchFamily="49" charset="0"/>
              </a:rPr>
              <a:t>20ms</a:t>
            </a:r>
            <a:r>
              <a:rPr lang="zh-CN" altLang="en-US" sz="2000" b="1">
                <a:latin typeface="Courier New" pitchFamily="49" charset="0"/>
              </a:rPr>
              <a:t>延时子程序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b="1">
                <a:latin typeface="Courier New" pitchFamily="49" charset="0"/>
              </a:rPr>
              <a:t>        MOV  BL,01H	;</a:t>
            </a:r>
            <a:r>
              <a:rPr lang="zh-CN" altLang="en-US" sz="2000" b="1">
                <a:latin typeface="Courier New" pitchFamily="49" charset="0"/>
              </a:rPr>
              <a:t>初始化行扫描值，</a:t>
            </a:r>
            <a:r>
              <a:rPr lang="en-US" altLang="zh-CN" sz="2000" b="1">
                <a:solidFill>
                  <a:srgbClr val="FF0000"/>
                </a:solidFill>
                <a:latin typeface="Courier New" pitchFamily="49" charset="0"/>
              </a:rPr>
              <a:t>BL:</a:t>
            </a:r>
            <a:r>
              <a:rPr lang="zh-CN" altLang="en-US" sz="2000" b="1">
                <a:solidFill>
                  <a:srgbClr val="FF0000"/>
                </a:solidFill>
                <a:latin typeface="Courier New" pitchFamily="49" charset="0"/>
              </a:rPr>
              <a:t>行寄存器值</a:t>
            </a:r>
            <a:r>
              <a:rPr lang="zh-CN" altLang="en-US" sz="2000" b="1">
                <a:latin typeface="Courier New" pitchFamily="49" charset="0"/>
              </a:rPr>
              <a:t> 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b="1">
                <a:latin typeface="Courier New" pitchFamily="49" charset="0"/>
              </a:rPr>
              <a:t>KEYDN1: MOV  DX,</a:t>
            </a:r>
            <a:r>
              <a:rPr lang="en-US" altLang="zh-CN" sz="2000" b="1">
                <a:solidFill>
                  <a:srgbClr val="008000"/>
                </a:solidFill>
                <a:latin typeface="Courier New" pitchFamily="49" charset="0"/>
              </a:rPr>
              <a:t>DIGLH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b="1">
                <a:latin typeface="Courier New" pitchFamily="49" charset="0"/>
              </a:rPr>
              <a:t>        MOV  AL,BL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b="1">
                <a:latin typeface="Courier New" pitchFamily="49" charset="0"/>
              </a:rPr>
              <a:t>        OUT  DX,AL	;</a:t>
            </a:r>
            <a:r>
              <a:rPr lang="zh-CN" altLang="en-US" sz="2000" b="1">
                <a:latin typeface="Courier New" pitchFamily="49" charset="0"/>
              </a:rPr>
              <a:t>行扫描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b="1">
                <a:latin typeface="Courier New" pitchFamily="49" charset="0"/>
              </a:rPr>
              <a:t>        MOV  DX,</a:t>
            </a:r>
            <a:r>
              <a:rPr lang="en-US" altLang="zh-CN" sz="2000" b="1">
                <a:solidFill>
                  <a:srgbClr val="008000"/>
                </a:solidFill>
                <a:latin typeface="Courier New" pitchFamily="49" charset="0"/>
              </a:rPr>
              <a:t>KBSEL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b="1">
                <a:latin typeface="Courier New" pitchFamily="49" charset="0"/>
              </a:rPr>
              <a:t>        IN   </a:t>
            </a:r>
            <a:r>
              <a:rPr lang="en-US" altLang="zh-CN" sz="2000" b="1">
                <a:solidFill>
                  <a:srgbClr val="FF0000"/>
                </a:solidFill>
                <a:latin typeface="Courier New" pitchFamily="49" charset="0"/>
              </a:rPr>
              <a:t>AL</a:t>
            </a:r>
            <a:r>
              <a:rPr lang="en-US" altLang="zh-CN" sz="2000" b="1">
                <a:latin typeface="Courier New" pitchFamily="49" charset="0"/>
              </a:rPr>
              <a:t>,DX	;</a:t>
            </a:r>
            <a:r>
              <a:rPr lang="zh-CN" altLang="en-US" sz="2000" b="1">
                <a:latin typeface="Courier New" pitchFamily="49" charset="0"/>
              </a:rPr>
              <a:t>该行是否有键闭合，</a:t>
            </a:r>
            <a:r>
              <a:rPr lang="en-US" altLang="zh-CN" sz="2000" b="1">
                <a:solidFill>
                  <a:srgbClr val="FF0000"/>
                </a:solidFill>
                <a:latin typeface="Courier New" pitchFamily="49" charset="0"/>
              </a:rPr>
              <a:t>AL:</a:t>
            </a:r>
            <a:r>
              <a:rPr lang="zh-CN" altLang="en-US" sz="2000" b="1">
                <a:solidFill>
                  <a:srgbClr val="FF0000"/>
                </a:solidFill>
                <a:latin typeface="Courier New" pitchFamily="49" charset="0"/>
              </a:rPr>
              <a:t>列寄存器值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b="1">
                <a:latin typeface="Courier New" pitchFamily="49" charset="0"/>
              </a:rPr>
              <a:t>        AND  AL,1FH	;</a:t>
            </a:r>
            <a:r>
              <a:rPr lang="zh-CN" altLang="en-US" sz="2000" b="1">
                <a:latin typeface="Courier New" pitchFamily="49" charset="0"/>
              </a:rPr>
              <a:t>有则转译码程序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b="1">
                <a:latin typeface="Courier New" pitchFamily="49" charset="0"/>
              </a:rPr>
              <a:t>        CMP  AL,1FH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b="1">
                <a:latin typeface="Courier New" pitchFamily="49" charset="0"/>
              </a:rPr>
              <a:t>        JNZ  KEYDN2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b="1">
                <a:latin typeface="Courier New" pitchFamily="49" charset="0"/>
              </a:rPr>
              <a:t>        SHL  BL,1		;</a:t>
            </a:r>
            <a:r>
              <a:rPr lang="zh-CN" altLang="en-US" sz="2000" b="1">
                <a:solidFill>
                  <a:srgbClr val="FF0000"/>
                </a:solidFill>
                <a:latin typeface="Courier New" pitchFamily="49" charset="0"/>
              </a:rPr>
              <a:t>左移</a:t>
            </a:r>
            <a:r>
              <a:rPr lang="en-US" altLang="zh-CN" sz="2000" b="1">
                <a:latin typeface="Courier New" pitchFamily="49" charset="0"/>
              </a:rPr>
              <a:t>:01 02 04 08 10 20 </a:t>
            </a:r>
            <a:r>
              <a:rPr lang="en-US" altLang="zh-CN" sz="2000" b="1">
                <a:latin typeface="+mn-ea"/>
              </a:rPr>
              <a:t>→</a:t>
            </a:r>
            <a:r>
              <a:rPr lang="en-US" altLang="zh-CN" sz="2000" b="1">
                <a:latin typeface="Courier New" pitchFamily="49" charset="0"/>
              </a:rPr>
              <a:t> </a:t>
            </a:r>
            <a:r>
              <a:rPr lang="en-US" altLang="zh-CN" sz="2000" b="1">
                <a:solidFill>
                  <a:srgbClr val="FF0000"/>
                </a:solidFill>
                <a:latin typeface="Courier New" pitchFamily="49" charset="0"/>
              </a:rPr>
              <a:t>40H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b="1">
                <a:latin typeface="Courier New" pitchFamily="49" charset="0"/>
              </a:rPr>
              <a:t>        MOV  AL,</a:t>
            </a:r>
            <a:r>
              <a:rPr lang="en-US" altLang="zh-CN" sz="2000" b="1">
                <a:solidFill>
                  <a:srgbClr val="FF0000"/>
                </a:solidFill>
                <a:latin typeface="Courier New" pitchFamily="49" charset="0"/>
              </a:rPr>
              <a:t>40H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b="1">
                <a:latin typeface="Courier New" pitchFamily="49" charset="0"/>
              </a:rPr>
              <a:t>        CMP  AL,BL	;</a:t>
            </a:r>
            <a:r>
              <a:rPr lang="zh-CN" altLang="en-US" sz="2000" b="1">
                <a:latin typeface="Courier New" pitchFamily="49" charset="0"/>
              </a:rPr>
              <a:t>所有行都扫描完否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b="1">
                <a:latin typeface="Courier New" pitchFamily="49" charset="0"/>
              </a:rPr>
              <a:t>        JNZ  KEYDN1	;</a:t>
            </a:r>
            <a:r>
              <a:rPr lang="zh-CN" altLang="en-US" sz="2000" b="1">
                <a:latin typeface="Courier New" pitchFamily="49" charset="0"/>
              </a:rPr>
              <a:t>未完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b="1">
                <a:latin typeface="Courier New" pitchFamily="49" charset="0"/>
              </a:rPr>
              <a:t>        JMP  DISUP	;</a:t>
            </a:r>
            <a:r>
              <a:rPr lang="zh-CN" altLang="en-US" sz="2000" b="1">
                <a:latin typeface="Courier New" pitchFamily="49" charset="0"/>
              </a:rPr>
              <a:t>扫描完转显示</a:t>
            </a:r>
            <a:r>
              <a:rPr lang="zh-CN" altLang="en-US" sz="2000" b="1">
                <a:solidFill>
                  <a:srgbClr val="0000FF"/>
                </a:solidFill>
                <a:latin typeface="Courier New" pitchFamily="49" charset="0"/>
              </a:rPr>
              <a:t>（扫描完一遍，无键按下）</a:t>
            </a:r>
            <a:r>
              <a:rPr lang="zh-CN" altLang="en-US" sz="2000" b="1">
                <a:latin typeface="Courier New" pitchFamily="49" charset="0"/>
              </a:rPr>
              <a:t> </a:t>
            </a:r>
          </a:p>
        </p:txBody>
      </p:sp>
      <p:sp>
        <p:nvSpPr>
          <p:cNvPr id="1206276" name="Text Box 4"/>
          <p:cNvSpPr txBox="1">
            <a:spLocks noChangeArrowheads="1"/>
          </p:cNvSpPr>
          <p:nvPr/>
        </p:nvSpPr>
        <p:spPr bwMode="auto">
          <a:xfrm>
            <a:off x="179388" y="1916113"/>
            <a:ext cx="1008062" cy="7016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>
                <a:solidFill>
                  <a:srgbClr val="FF0000"/>
                </a:solidFill>
              </a:rPr>
              <a:t>按下时消抖</a:t>
            </a:r>
          </a:p>
        </p:txBody>
      </p:sp>
      <p:sp>
        <p:nvSpPr>
          <p:cNvPr id="1206277" name="Line 5"/>
          <p:cNvSpPr>
            <a:spLocks noChangeShapeType="1"/>
          </p:cNvSpPr>
          <p:nvPr/>
        </p:nvSpPr>
        <p:spPr bwMode="auto">
          <a:xfrm>
            <a:off x="900113" y="2349500"/>
            <a:ext cx="503237" cy="3587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206278" name="AutoShape 6"/>
          <p:cNvSpPr>
            <a:spLocks/>
          </p:cNvSpPr>
          <p:nvPr/>
        </p:nvSpPr>
        <p:spPr bwMode="auto">
          <a:xfrm>
            <a:off x="1187450" y="476250"/>
            <a:ext cx="215900" cy="2016125"/>
          </a:xfrm>
          <a:prstGeom prst="leftBrace">
            <a:avLst>
              <a:gd name="adj1" fmla="val 60309"/>
              <a:gd name="adj2" fmla="val 50000"/>
            </a:avLst>
          </a:prstGeom>
          <a:noFill/>
          <a:ln w="19050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206279" name="AutoShape 7"/>
          <p:cNvSpPr>
            <a:spLocks/>
          </p:cNvSpPr>
          <p:nvPr/>
        </p:nvSpPr>
        <p:spPr bwMode="auto">
          <a:xfrm>
            <a:off x="1260475" y="2924175"/>
            <a:ext cx="215900" cy="1584325"/>
          </a:xfrm>
          <a:prstGeom prst="leftBrace">
            <a:avLst>
              <a:gd name="adj1" fmla="val 61152"/>
              <a:gd name="adj2" fmla="val 50000"/>
            </a:avLst>
          </a:prstGeom>
          <a:noFill/>
          <a:ln w="19050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206280" name="AutoShape 8"/>
          <p:cNvSpPr>
            <a:spLocks/>
          </p:cNvSpPr>
          <p:nvPr/>
        </p:nvSpPr>
        <p:spPr bwMode="auto">
          <a:xfrm>
            <a:off x="1258888" y="4581525"/>
            <a:ext cx="217487" cy="792163"/>
          </a:xfrm>
          <a:prstGeom prst="leftBrace">
            <a:avLst>
              <a:gd name="adj1" fmla="val 30353"/>
              <a:gd name="adj2" fmla="val 50000"/>
            </a:avLst>
          </a:prstGeom>
          <a:noFill/>
          <a:ln w="19050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206281" name="AutoShape 9"/>
          <p:cNvSpPr>
            <a:spLocks/>
          </p:cNvSpPr>
          <p:nvPr/>
        </p:nvSpPr>
        <p:spPr bwMode="auto">
          <a:xfrm>
            <a:off x="1258888" y="5445125"/>
            <a:ext cx="217487" cy="1008063"/>
          </a:xfrm>
          <a:prstGeom prst="leftBrace">
            <a:avLst>
              <a:gd name="adj1" fmla="val 38625"/>
              <a:gd name="adj2" fmla="val 50000"/>
            </a:avLst>
          </a:prstGeom>
          <a:noFill/>
          <a:ln w="19050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206282" name="AutoShape 10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027988" y="180975"/>
            <a:ext cx="927100" cy="439738"/>
          </a:xfrm>
          <a:prstGeom prst="actionButtonBlank">
            <a:avLst/>
          </a:prstGeom>
          <a:ln>
            <a:headEnd/>
            <a:tailEnd type="none" w="med" len="lg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r>
              <a:rPr lang="zh-CN" altLang="en-US" sz="2000">
                <a:solidFill>
                  <a:schemeClr val="bg2"/>
                </a:solidFill>
              </a:rPr>
              <a:t>图</a:t>
            </a:r>
            <a:r>
              <a:rPr lang="en-US" altLang="zh-CN" sz="2000">
                <a:solidFill>
                  <a:schemeClr val="bg2"/>
                </a:solidFill>
              </a:rPr>
              <a:t>8.11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2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9750" y="260350"/>
            <a:ext cx="8424863" cy="6408738"/>
          </a:xfrm>
        </p:spPr>
        <p:txBody>
          <a:bodyPr/>
          <a:lstStyle/>
          <a:p>
            <a:pPr marL="0" indent="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b="1">
                <a:latin typeface="Courier New" pitchFamily="49" charset="0"/>
              </a:rPr>
              <a:t>KEYDN2: MOV  CH,00H		;</a:t>
            </a:r>
            <a:r>
              <a:rPr lang="zh-CN" altLang="en-US" sz="2000" b="1">
                <a:latin typeface="Courier New" pitchFamily="49" charset="0"/>
              </a:rPr>
              <a:t>键盘译码程序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b="1">
                <a:latin typeface="Courier New" pitchFamily="49" charset="0"/>
              </a:rPr>
              <a:t>KEYDN3: DEC  CH	  ;</a:t>
            </a:r>
            <a:r>
              <a:rPr lang="en-US" altLang="zh-CN" sz="2000" b="1">
                <a:solidFill>
                  <a:srgbClr val="FF0000"/>
                </a:solidFill>
                <a:latin typeface="Courier New" pitchFamily="49" charset="0"/>
              </a:rPr>
              <a:t>CH</a:t>
            </a:r>
            <a:r>
              <a:rPr lang="zh-CN" altLang="en-US" sz="2000" b="1">
                <a:solidFill>
                  <a:srgbClr val="FF0000"/>
                </a:solidFill>
                <a:latin typeface="Courier New" pitchFamily="49" charset="0"/>
              </a:rPr>
              <a:t>初值＝</a:t>
            </a:r>
            <a:r>
              <a:rPr lang="en-US" altLang="zh-CN" sz="2000" b="1">
                <a:solidFill>
                  <a:srgbClr val="FF0000"/>
                </a:solidFill>
                <a:latin typeface="Courier New" pitchFamily="49" charset="0"/>
              </a:rPr>
              <a:t>FFH</a:t>
            </a:r>
            <a:r>
              <a:rPr lang="zh-CN" altLang="en-US" sz="2000" b="1">
                <a:solidFill>
                  <a:srgbClr val="FF0000"/>
                </a:solidFill>
                <a:latin typeface="Courier New" pitchFamily="49" charset="0"/>
              </a:rPr>
              <a:t>，出循环后</a:t>
            </a:r>
            <a:r>
              <a:rPr lang="en-US" altLang="zh-CN" sz="2000" b="1">
                <a:solidFill>
                  <a:srgbClr val="FF0000"/>
                </a:solidFill>
                <a:latin typeface="Courier New" pitchFamily="49" charset="0"/>
              </a:rPr>
              <a:t>:CH</a:t>
            </a:r>
            <a:r>
              <a:rPr lang="zh-CN" altLang="en-US" sz="2000" b="1">
                <a:solidFill>
                  <a:srgbClr val="FF0000"/>
                </a:solidFill>
                <a:latin typeface="Courier New" pitchFamily="49" charset="0"/>
              </a:rPr>
              <a:t>＝</a:t>
            </a:r>
            <a:r>
              <a:rPr lang="en-US" altLang="zh-CN" sz="2000" b="1">
                <a:solidFill>
                  <a:srgbClr val="FF0000"/>
                </a:solidFill>
                <a:latin typeface="Courier New" pitchFamily="49" charset="0"/>
              </a:rPr>
              <a:t>FFH-</a:t>
            </a:r>
            <a:r>
              <a:rPr lang="zh-CN" altLang="en-US" sz="2000" b="1">
                <a:solidFill>
                  <a:srgbClr val="FF0000"/>
                </a:solidFill>
                <a:latin typeface="Courier New" pitchFamily="49" charset="0"/>
              </a:rPr>
              <a:t>行号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b="1">
                <a:latin typeface="Courier New" pitchFamily="49" charset="0"/>
              </a:rPr>
              <a:t>        SHR  </a:t>
            </a:r>
            <a:r>
              <a:rPr lang="en-US" altLang="zh-CN" sz="2000" b="1">
                <a:solidFill>
                  <a:srgbClr val="FF6600"/>
                </a:solidFill>
                <a:latin typeface="Courier New" pitchFamily="49" charset="0"/>
              </a:rPr>
              <a:t>BL</a:t>
            </a:r>
            <a:r>
              <a:rPr lang="en-US" altLang="zh-CN" sz="2000" b="1">
                <a:latin typeface="Courier New" pitchFamily="49" charset="0"/>
              </a:rPr>
              <a:t>,1	  ;</a:t>
            </a:r>
            <a:r>
              <a:rPr lang="en-US" altLang="zh-CN" sz="2000" b="1">
                <a:solidFill>
                  <a:srgbClr val="FF0000"/>
                </a:solidFill>
                <a:latin typeface="Courier New" pitchFamily="49" charset="0"/>
              </a:rPr>
              <a:t>BL</a:t>
            </a:r>
            <a:r>
              <a:rPr lang="zh-CN" altLang="en-US" sz="2000" b="1">
                <a:solidFill>
                  <a:srgbClr val="FF0000"/>
                </a:solidFill>
                <a:latin typeface="Courier New" pitchFamily="49" charset="0"/>
              </a:rPr>
              <a:t>右移至其为</a:t>
            </a:r>
            <a:r>
              <a:rPr lang="en-US" altLang="zh-CN" sz="2000" b="1">
                <a:solidFill>
                  <a:srgbClr val="FF0000"/>
                </a:solidFill>
                <a:latin typeface="Courier New" pitchFamily="49" charset="0"/>
              </a:rPr>
              <a:t>0</a:t>
            </a:r>
            <a:r>
              <a:rPr lang="zh-CN" altLang="en-US" sz="2000" b="1">
                <a:solidFill>
                  <a:srgbClr val="FF0000"/>
                </a:solidFill>
                <a:latin typeface="Courier New" pitchFamily="49" charset="0"/>
              </a:rPr>
              <a:t>，移位的次数即行号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b="1">
                <a:latin typeface="Courier New" pitchFamily="49" charset="0"/>
              </a:rPr>
              <a:t>        JNZ  KEYDN3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b="1">
                <a:latin typeface="Courier New" pitchFamily="49" charset="0"/>
              </a:rPr>
              <a:t>        SHL  CH,1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b="1">
                <a:latin typeface="Courier New" pitchFamily="49" charset="0"/>
              </a:rPr>
              <a:t>        SHL  CH,1 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b="1">
                <a:latin typeface="Courier New" pitchFamily="49" charset="0"/>
              </a:rPr>
              <a:t>        SHL  CH,1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b="1">
                <a:latin typeface="Courier New" pitchFamily="49" charset="0"/>
              </a:rPr>
              <a:t>        SHL  CH,1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b="1">
                <a:latin typeface="Courier New" pitchFamily="49" charset="0"/>
              </a:rPr>
              <a:t>        ADD  </a:t>
            </a:r>
            <a:r>
              <a:rPr lang="en-US" altLang="zh-CN" sz="2000" b="1">
                <a:solidFill>
                  <a:srgbClr val="FF0000"/>
                </a:solidFill>
                <a:latin typeface="Courier New" pitchFamily="49" charset="0"/>
              </a:rPr>
              <a:t>AL</a:t>
            </a:r>
            <a:r>
              <a:rPr lang="en-US" altLang="zh-CN" sz="2000" b="1">
                <a:latin typeface="Courier New" pitchFamily="49" charset="0"/>
              </a:rPr>
              <a:t>,CH		;</a:t>
            </a:r>
            <a:r>
              <a:rPr lang="zh-CN" altLang="en-US" sz="2000" b="1">
                <a:latin typeface="Courier New" pitchFamily="49" charset="0"/>
              </a:rPr>
              <a:t>实现</a:t>
            </a:r>
            <a:r>
              <a:rPr lang="en-US" altLang="zh-CN" sz="2000" b="1">
                <a:latin typeface="Courier New" pitchFamily="49" charset="0"/>
              </a:rPr>
              <a:t>(FFH</a:t>
            </a:r>
            <a:r>
              <a:rPr lang="zh-CN" altLang="en-US" sz="2000" b="1">
                <a:latin typeface="Courier New" pitchFamily="49" charset="0"/>
              </a:rPr>
              <a:t>－行号</a:t>
            </a:r>
            <a:r>
              <a:rPr lang="en-US" altLang="zh-CN" sz="2000" b="1">
                <a:latin typeface="Courier New" pitchFamily="49" charset="0"/>
              </a:rPr>
              <a:t>)×16</a:t>
            </a:r>
            <a:r>
              <a:rPr lang="zh-CN" altLang="en-US" sz="2000" b="1">
                <a:latin typeface="Courier New" pitchFamily="49" charset="0"/>
              </a:rPr>
              <a:t>＋列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b="1">
                <a:latin typeface="Courier New" pitchFamily="49" charset="0"/>
              </a:rPr>
              <a:t>        MOV  </a:t>
            </a:r>
            <a:r>
              <a:rPr lang="en-US" altLang="zh-CN" sz="2000" b="1">
                <a:solidFill>
                  <a:srgbClr val="008000"/>
                </a:solidFill>
                <a:latin typeface="Courier New" pitchFamily="49" charset="0"/>
              </a:rPr>
              <a:t>DI</a:t>
            </a:r>
            <a:r>
              <a:rPr lang="en-US" altLang="zh-CN" sz="2000" b="1">
                <a:latin typeface="Courier New" pitchFamily="49" charset="0"/>
              </a:rPr>
              <a:t>,</a:t>
            </a:r>
            <a:r>
              <a:rPr lang="en-US" altLang="zh-CN" sz="2000" b="1">
                <a:solidFill>
                  <a:srgbClr val="0000FF"/>
                </a:solidFill>
                <a:latin typeface="Courier New" pitchFamily="49" charset="0"/>
              </a:rPr>
              <a:t>OFFSET</a:t>
            </a:r>
            <a:r>
              <a:rPr lang="en-US" altLang="zh-CN" sz="2000" b="1">
                <a:latin typeface="Courier New" pitchFamily="49" charset="0"/>
              </a:rPr>
              <a:t> KYTBL	;</a:t>
            </a:r>
            <a:r>
              <a:rPr lang="zh-CN" altLang="en-US" sz="2000" b="1">
                <a:latin typeface="Courier New" pitchFamily="49" charset="0"/>
              </a:rPr>
              <a:t>端口值 </a:t>
            </a:r>
            <a:r>
              <a:rPr lang="zh-CN" altLang="en-US" sz="2000" b="1">
                <a:solidFill>
                  <a:srgbClr val="008000"/>
                </a:solidFill>
                <a:latin typeface="Courier New" pitchFamily="49" charset="0"/>
              </a:rPr>
              <a:t>键值表入口地址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b="1">
                <a:latin typeface="Courier New" pitchFamily="49" charset="0"/>
              </a:rPr>
              <a:t>KEYDN4: CMP  </a:t>
            </a:r>
            <a:r>
              <a:rPr lang="en-US" altLang="zh-CN" sz="2000" b="1">
                <a:solidFill>
                  <a:srgbClr val="FF0000"/>
                </a:solidFill>
                <a:latin typeface="Courier New" pitchFamily="49" charset="0"/>
              </a:rPr>
              <a:t>AL</a:t>
            </a:r>
            <a:r>
              <a:rPr lang="en-US" altLang="zh-CN" sz="2000" b="1">
                <a:latin typeface="Courier New" pitchFamily="49" charset="0"/>
              </a:rPr>
              <a:t>,[DI]</a:t>
            </a:r>
            <a:r>
              <a:rPr lang="zh-CN" altLang="en-US" sz="2000" b="1">
                <a:latin typeface="Courier New" pitchFamily="49" charset="0"/>
              </a:rPr>
              <a:t>		</a:t>
            </a:r>
            <a:r>
              <a:rPr lang="en-US" altLang="zh-CN" sz="2000" b="1">
                <a:latin typeface="Courier New" pitchFamily="49" charset="0"/>
              </a:rPr>
              <a:t>;</a:t>
            </a:r>
            <a:r>
              <a:rPr lang="zh-CN" altLang="en-US" sz="2000" b="1">
                <a:latin typeface="Courier New" pitchFamily="49" charset="0"/>
              </a:rPr>
              <a:t>寻找键值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000" b="1">
                <a:latin typeface="Courier New" pitchFamily="49" charset="0"/>
              </a:rPr>
              <a:t>        </a:t>
            </a:r>
            <a:r>
              <a:rPr lang="en-US" altLang="zh-CN" sz="2000" b="1">
                <a:latin typeface="Courier New" pitchFamily="49" charset="0"/>
              </a:rPr>
              <a:t>JZ   KEYDN5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000" b="1">
                <a:latin typeface="Courier New" pitchFamily="49" charset="0"/>
              </a:rPr>
              <a:t>        </a:t>
            </a:r>
            <a:r>
              <a:rPr lang="en-US" altLang="zh-CN" sz="2000" b="1">
                <a:latin typeface="Courier New" pitchFamily="49" charset="0"/>
              </a:rPr>
              <a:t>INC  </a:t>
            </a:r>
            <a:r>
              <a:rPr lang="en-US" altLang="zh-CN" sz="2000" b="1">
                <a:solidFill>
                  <a:srgbClr val="008000"/>
                </a:solidFill>
                <a:latin typeface="Courier New" pitchFamily="49" charset="0"/>
              </a:rPr>
              <a:t>DI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000" b="1">
                <a:latin typeface="Courier New" pitchFamily="49" charset="0"/>
              </a:rPr>
              <a:t>        </a:t>
            </a:r>
            <a:r>
              <a:rPr lang="en-US" altLang="zh-CN" sz="2000" b="1">
                <a:latin typeface="Courier New" pitchFamily="49" charset="0"/>
              </a:rPr>
              <a:t>INC  </a:t>
            </a:r>
            <a:r>
              <a:rPr lang="en-US" altLang="zh-CN" sz="2000" b="1">
                <a:solidFill>
                  <a:srgbClr val="FF6600"/>
                </a:solidFill>
                <a:latin typeface="Courier New" pitchFamily="49" charset="0"/>
              </a:rPr>
              <a:t>BL</a:t>
            </a:r>
            <a:r>
              <a:rPr lang="en-US" altLang="zh-CN" sz="2000" b="1">
                <a:latin typeface="Courier New" pitchFamily="49" charset="0"/>
              </a:rPr>
              <a:t>			;</a:t>
            </a:r>
            <a:r>
              <a:rPr lang="zh-CN" altLang="en-US" sz="2000" b="1">
                <a:latin typeface="Courier New" pitchFamily="49" charset="0"/>
              </a:rPr>
              <a:t>表序号加</a:t>
            </a:r>
            <a:r>
              <a:rPr lang="en-US" altLang="zh-CN" sz="2000" b="1">
                <a:latin typeface="Courier New" pitchFamily="49" charset="0"/>
              </a:rPr>
              <a:t>1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000" b="1">
                <a:latin typeface="Courier New" pitchFamily="49" charset="0"/>
              </a:rPr>
              <a:t>        </a:t>
            </a:r>
            <a:r>
              <a:rPr lang="en-US" altLang="zh-CN" sz="2000" b="1">
                <a:latin typeface="Courier New" pitchFamily="49" charset="0"/>
              </a:rPr>
              <a:t>JMP  KEYDN4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b="1">
                <a:latin typeface="Courier New" pitchFamily="49" charset="0"/>
              </a:rPr>
              <a:t>KEYDN5: MOV  DX,KBSEL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b="1">
                <a:latin typeface="Courier New" pitchFamily="49" charset="0"/>
              </a:rPr>
              <a:t>KEYDN6: IN   AL,DX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000" b="1">
                <a:latin typeface="Courier New" pitchFamily="49" charset="0"/>
              </a:rPr>
              <a:t>        </a:t>
            </a:r>
            <a:r>
              <a:rPr lang="en-US" altLang="zh-CN" sz="2000" b="1">
                <a:latin typeface="Courier New" pitchFamily="49" charset="0"/>
              </a:rPr>
              <a:t>AND  AL,1FH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000" b="1">
                <a:latin typeface="Courier New" pitchFamily="49" charset="0"/>
              </a:rPr>
              <a:t>        </a:t>
            </a:r>
            <a:r>
              <a:rPr lang="en-US" altLang="zh-CN" sz="2000" b="1">
                <a:latin typeface="Courier New" pitchFamily="49" charset="0"/>
              </a:rPr>
              <a:t>CMP  AL,1FH		;</a:t>
            </a:r>
            <a:r>
              <a:rPr lang="zh-CN" altLang="en-US" sz="2000" b="1">
                <a:latin typeface="Courier New" pitchFamily="49" charset="0"/>
              </a:rPr>
              <a:t>检测键是否释放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000" b="1">
                <a:latin typeface="Courier New" pitchFamily="49" charset="0"/>
              </a:rPr>
              <a:t>        </a:t>
            </a:r>
            <a:r>
              <a:rPr lang="en-US" altLang="zh-CN" sz="2000" b="1">
                <a:latin typeface="Courier New" pitchFamily="49" charset="0"/>
              </a:rPr>
              <a:t>JNZ  KEYDN6		;</a:t>
            </a:r>
            <a:r>
              <a:rPr lang="zh-CN" altLang="en-US" sz="2000" b="1">
                <a:latin typeface="Courier New" pitchFamily="49" charset="0"/>
              </a:rPr>
              <a:t>未释放继续检测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000" b="1">
                <a:latin typeface="Courier New" pitchFamily="49" charset="0"/>
              </a:rPr>
              <a:t>        </a:t>
            </a:r>
            <a:r>
              <a:rPr lang="en-US" altLang="zh-CN" sz="2000" b="1">
                <a:solidFill>
                  <a:srgbClr val="FF0000"/>
                </a:solidFill>
                <a:latin typeface="Courier New" pitchFamily="49" charset="0"/>
              </a:rPr>
              <a:t>CALL D20MS</a:t>
            </a:r>
            <a:r>
              <a:rPr lang="en-US" altLang="zh-CN" sz="2000" b="1">
                <a:latin typeface="Courier New" pitchFamily="49" charset="0"/>
              </a:rPr>
              <a:t>		;</a:t>
            </a:r>
            <a:r>
              <a:rPr lang="zh-CN" altLang="en-US" sz="2000" b="1">
                <a:latin typeface="Courier New" pitchFamily="49" charset="0"/>
              </a:rPr>
              <a:t>消除键抖动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000" b="1">
                <a:latin typeface="Courier New" pitchFamily="49" charset="0"/>
              </a:rPr>
              <a:t>        </a:t>
            </a:r>
            <a:r>
              <a:rPr lang="en-US" altLang="zh-CN" sz="2000" b="1">
                <a:latin typeface="Courier New" pitchFamily="49" charset="0"/>
              </a:rPr>
              <a:t>MOV</a:t>
            </a:r>
            <a:r>
              <a:rPr lang="zh-CN" altLang="en-US" sz="2000" b="1">
                <a:latin typeface="Courier New" pitchFamily="49" charset="0"/>
              </a:rPr>
              <a:t>  </a:t>
            </a:r>
            <a:r>
              <a:rPr lang="en-US" altLang="zh-CN" sz="2000" b="1">
                <a:latin typeface="Courier New" pitchFamily="49" charset="0"/>
              </a:rPr>
              <a:t>AL,</a:t>
            </a:r>
            <a:r>
              <a:rPr lang="en-US" altLang="zh-CN" sz="2000" b="1">
                <a:solidFill>
                  <a:srgbClr val="FF6600"/>
                </a:solidFill>
                <a:latin typeface="Courier New" pitchFamily="49" charset="0"/>
              </a:rPr>
              <a:t>BL</a:t>
            </a:r>
            <a:r>
              <a:rPr lang="en-US" altLang="zh-CN" sz="2000" b="1">
                <a:latin typeface="Courier New" pitchFamily="49" charset="0"/>
              </a:rPr>
              <a:t>		;</a:t>
            </a:r>
            <a:r>
              <a:rPr lang="zh-CN" altLang="en-US" sz="2000" b="1">
                <a:solidFill>
                  <a:srgbClr val="FF6600"/>
                </a:solidFill>
                <a:latin typeface="Courier New" pitchFamily="49" charset="0"/>
              </a:rPr>
              <a:t>键值</a:t>
            </a:r>
            <a:r>
              <a:rPr lang="zh-CN" altLang="en-US" sz="2000" b="1">
                <a:latin typeface="Courier New" pitchFamily="49" charset="0"/>
              </a:rPr>
              <a:t>送</a:t>
            </a:r>
            <a:r>
              <a:rPr lang="en-US" altLang="zh-CN" sz="2000" b="1">
                <a:latin typeface="Courier New" pitchFamily="49" charset="0"/>
              </a:rPr>
              <a:t>AL 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b="1">
                <a:latin typeface="Courier New" pitchFamily="49" charset="0"/>
              </a:rPr>
              <a:t>        </a:t>
            </a:r>
            <a:r>
              <a:rPr lang="en-US" altLang="zh-CN" sz="2000" b="1">
                <a:latin typeface="宋体"/>
              </a:rPr>
              <a:t>…………</a:t>
            </a:r>
            <a:endParaRPr lang="en-US" altLang="zh-CN" sz="2000" b="1">
              <a:latin typeface="Courier New" pitchFamily="49" charset="0"/>
            </a:endParaRPr>
          </a:p>
        </p:txBody>
      </p:sp>
      <p:sp>
        <p:nvSpPr>
          <p:cNvPr id="1207299" name="Text Box 3"/>
          <p:cNvSpPr txBox="1">
            <a:spLocks noChangeArrowheads="1"/>
          </p:cNvSpPr>
          <p:nvPr/>
        </p:nvSpPr>
        <p:spPr bwMode="auto">
          <a:xfrm>
            <a:off x="323850" y="5229225"/>
            <a:ext cx="1008063" cy="7016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>
                <a:solidFill>
                  <a:srgbClr val="FF0000"/>
                </a:solidFill>
              </a:rPr>
              <a:t>释放时消抖</a:t>
            </a:r>
          </a:p>
        </p:txBody>
      </p:sp>
      <p:sp>
        <p:nvSpPr>
          <p:cNvPr id="1207300" name="Line 4"/>
          <p:cNvSpPr>
            <a:spLocks noChangeShapeType="1"/>
          </p:cNvSpPr>
          <p:nvPr/>
        </p:nvSpPr>
        <p:spPr bwMode="auto">
          <a:xfrm>
            <a:off x="1044575" y="5662613"/>
            <a:ext cx="719138" cy="21431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207301" name="AutoShape 5"/>
          <p:cNvSpPr>
            <a:spLocks/>
          </p:cNvSpPr>
          <p:nvPr/>
        </p:nvSpPr>
        <p:spPr bwMode="auto">
          <a:xfrm>
            <a:off x="1619250" y="620713"/>
            <a:ext cx="215900" cy="792162"/>
          </a:xfrm>
          <a:prstGeom prst="leftBrace">
            <a:avLst>
              <a:gd name="adj1" fmla="val 30576"/>
              <a:gd name="adj2" fmla="val 50000"/>
            </a:avLst>
          </a:prstGeom>
          <a:noFill/>
          <a:ln w="19050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207304" name="Text Box 8"/>
          <p:cNvSpPr txBox="1">
            <a:spLocks noChangeArrowheads="1"/>
          </p:cNvSpPr>
          <p:nvPr/>
        </p:nvSpPr>
        <p:spPr bwMode="auto">
          <a:xfrm>
            <a:off x="3492500" y="1700213"/>
            <a:ext cx="865188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D60093"/>
                </a:solidFill>
              </a:rPr>
              <a:t>×16</a:t>
            </a:r>
          </a:p>
        </p:txBody>
      </p:sp>
      <p:sp>
        <p:nvSpPr>
          <p:cNvPr id="1207305" name="Text Box 9"/>
          <p:cNvSpPr txBox="1">
            <a:spLocks noChangeArrowheads="1"/>
          </p:cNvSpPr>
          <p:nvPr/>
        </p:nvSpPr>
        <p:spPr bwMode="auto">
          <a:xfrm>
            <a:off x="4716463" y="1916113"/>
            <a:ext cx="4248150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>
                <a:solidFill>
                  <a:srgbClr val="FF6600"/>
                </a:solidFill>
              </a:rPr>
              <a:t>加之前为</a:t>
            </a:r>
            <a:r>
              <a:rPr lang="zh-CN" altLang="en-US" sz="2000">
                <a:solidFill>
                  <a:srgbClr val="FF0000"/>
                </a:solidFill>
              </a:rPr>
              <a:t>列寄存器值</a:t>
            </a:r>
            <a:r>
              <a:rPr lang="zh-CN" altLang="en-US" sz="2000">
                <a:solidFill>
                  <a:srgbClr val="FF6600"/>
                </a:solidFill>
              </a:rPr>
              <a:t>，加之后</a:t>
            </a:r>
          </a:p>
        </p:txBody>
      </p:sp>
      <p:sp>
        <p:nvSpPr>
          <p:cNvPr id="1207306" name="Line 10"/>
          <p:cNvSpPr>
            <a:spLocks noChangeShapeType="1"/>
          </p:cNvSpPr>
          <p:nvPr/>
        </p:nvSpPr>
        <p:spPr bwMode="auto">
          <a:xfrm flipV="1">
            <a:off x="2987675" y="2133600"/>
            <a:ext cx="1800225" cy="43180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207303" name="AutoShape 7"/>
          <p:cNvSpPr>
            <a:spLocks/>
          </p:cNvSpPr>
          <p:nvPr/>
        </p:nvSpPr>
        <p:spPr bwMode="auto">
          <a:xfrm>
            <a:off x="3275013" y="1412875"/>
            <a:ext cx="288925" cy="1008063"/>
          </a:xfrm>
          <a:prstGeom prst="rightBrace">
            <a:avLst>
              <a:gd name="adj1" fmla="val 29075"/>
              <a:gd name="adj2" fmla="val 50000"/>
            </a:avLst>
          </a:prstGeom>
          <a:noFill/>
          <a:ln w="19050">
            <a:solidFill>
              <a:srgbClr val="D60093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207307" name="Freeform 11"/>
          <p:cNvSpPr>
            <a:spLocks/>
          </p:cNvSpPr>
          <p:nvPr/>
        </p:nvSpPr>
        <p:spPr bwMode="auto">
          <a:xfrm>
            <a:off x="755650" y="1052513"/>
            <a:ext cx="1800225" cy="2881312"/>
          </a:xfrm>
          <a:custGeom>
            <a:avLst/>
            <a:gdLst/>
            <a:ahLst/>
            <a:cxnLst>
              <a:cxn ang="0">
                <a:pos x="907" y="1815"/>
              </a:cxn>
              <a:cxn ang="0">
                <a:pos x="0" y="1134"/>
              </a:cxn>
              <a:cxn ang="0">
                <a:pos x="907" y="0"/>
              </a:cxn>
            </a:cxnLst>
            <a:rect l="0" t="0" r="r" b="b"/>
            <a:pathLst>
              <a:path w="907" h="1815">
                <a:moveTo>
                  <a:pt x="907" y="1815"/>
                </a:moveTo>
                <a:cubicBezTo>
                  <a:pt x="453" y="1625"/>
                  <a:pt x="0" y="1436"/>
                  <a:pt x="0" y="1134"/>
                </a:cubicBezTo>
                <a:cubicBezTo>
                  <a:pt x="0" y="832"/>
                  <a:pt x="453" y="416"/>
                  <a:pt x="907" y="0"/>
                </a:cubicBezTo>
              </a:path>
            </a:pathLst>
          </a:custGeom>
          <a:noFill/>
          <a:ln w="12700" cap="flat" cmpd="sng">
            <a:solidFill>
              <a:srgbClr val="FF6600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207308" name="AutoShape 12"/>
          <p:cNvSpPr>
            <a:spLocks noChangeArrowheads="1"/>
          </p:cNvSpPr>
          <p:nvPr/>
        </p:nvSpPr>
        <p:spPr bwMode="auto">
          <a:xfrm>
            <a:off x="5867400" y="2420938"/>
            <a:ext cx="2736850" cy="360362"/>
          </a:xfrm>
          <a:prstGeom prst="roundRect">
            <a:avLst>
              <a:gd name="adj" fmla="val 50000"/>
            </a:avLst>
          </a:prstGeom>
          <a:noFill/>
          <a:ln w="12700" algn="ctr">
            <a:solidFill>
              <a:srgbClr val="FF6600"/>
            </a:solidFill>
            <a:prstDash val="dash"/>
            <a:round/>
            <a:headEnd/>
            <a:tailEnd type="none" w="med" len="lg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207309" name="Freeform 13"/>
          <p:cNvSpPr>
            <a:spLocks/>
          </p:cNvSpPr>
          <p:nvPr/>
        </p:nvSpPr>
        <p:spPr bwMode="auto">
          <a:xfrm>
            <a:off x="8243888" y="2085975"/>
            <a:ext cx="407987" cy="334963"/>
          </a:xfrm>
          <a:custGeom>
            <a:avLst/>
            <a:gdLst/>
            <a:ahLst/>
            <a:cxnLst>
              <a:cxn ang="0">
                <a:pos x="0" y="30"/>
              </a:cxn>
              <a:cxn ang="0">
                <a:pos x="227" y="30"/>
              </a:cxn>
              <a:cxn ang="0">
                <a:pos x="182" y="211"/>
              </a:cxn>
            </a:cxnLst>
            <a:rect l="0" t="0" r="r" b="b"/>
            <a:pathLst>
              <a:path w="257" h="211">
                <a:moveTo>
                  <a:pt x="0" y="30"/>
                </a:moveTo>
                <a:cubicBezTo>
                  <a:pt x="98" y="15"/>
                  <a:pt x="197" y="0"/>
                  <a:pt x="227" y="30"/>
                </a:cubicBezTo>
                <a:cubicBezTo>
                  <a:pt x="257" y="60"/>
                  <a:pt x="219" y="135"/>
                  <a:pt x="182" y="211"/>
                </a:cubicBezTo>
              </a:path>
            </a:pathLst>
          </a:custGeom>
          <a:noFill/>
          <a:ln w="12700" cap="flat" cmpd="sng">
            <a:solidFill>
              <a:srgbClr val="FF6600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207310" name="Freeform 14"/>
          <p:cNvSpPr>
            <a:spLocks/>
          </p:cNvSpPr>
          <p:nvPr/>
        </p:nvSpPr>
        <p:spPr bwMode="auto">
          <a:xfrm>
            <a:off x="2987675" y="2781300"/>
            <a:ext cx="5400675" cy="792163"/>
          </a:xfrm>
          <a:custGeom>
            <a:avLst/>
            <a:gdLst/>
            <a:ahLst/>
            <a:cxnLst>
              <a:cxn ang="0">
                <a:pos x="3402" y="0"/>
              </a:cxn>
              <a:cxn ang="0">
                <a:pos x="2676" y="499"/>
              </a:cxn>
              <a:cxn ang="0">
                <a:pos x="0" y="272"/>
              </a:cxn>
            </a:cxnLst>
            <a:rect l="0" t="0" r="r" b="b"/>
            <a:pathLst>
              <a:path w="3402" h="544">
                <a:moveTo>
                  <a:pt x="3402" y="0"/>
                </a:moveTo>
                <a:cubicBezTo>
                  <a:pt x="3322" y="227"/>
                  <a:pt x="3243" y="454"/>
                  <a:pt x="2676" y="499"/>
                </a:cubicBezTo>
                <a:cubicBezTo>
                  <a:pt x="2109" y="544"/>
                  <a:pt x="1054" y="408"/>
                  <a:pt x="0" y="272"/>
                </a:cubicBezTo>
              </a:path>
            </a:pathLst>
          </a:custGeom>
          <a:noFill/>
          <a:ln w="12700" cap="flat" cmpd="sng">
            <a:solidFill>
              <a:srgbClr val="FF6600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207311" name="Text Box 15"/>
          <p:cNvSpPr txBox="1">
            <a:spLocks noChangeArrowheads="1"/>
          </p:cNvSpPr>
          <p:nvPr/>
        </p:nvSpPr>
        <p:spPr bwMode="auto">
          <a:xfrm rot="1570626">
            <a:off x="466725" y="3536950"/>
            <a:ext cx="1512888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000">
                <a:solidFill>
                  <a:srgbClr val="FF6600"/>
                </a:solidFill>
                <a:latin typeface="Courier New" pitchFamily="49" charset="0"/>
              </a:rPr>
              <a:t>BL</a:t>
            </a:r>
            <a:r>
              <a:rPr lang="zh-CN" altLang="en-US" sz="2000">
                <a:solidFill>
                  <a:srgbClr val="FF6600"/>
                </a:solidFill>
                <a:latin typeface="Courier New" pitchFamily="49" charset="0"/>
              </a:rPr>
              <a:t>初值为</a:t>
            </a:r>
            <a:r>
              <a:rPr lang="en-US" altLang="zh-CN" sz="2000">
                <a:solidFill>
                  <a:srgbClr val="FF6600"/>
                </a:solidFill>
                <a:latin typeface="Courier New" pitchFamily="49" charset="0"/>
              </a:rPr>
              <a:t>0</a:t>
            </a:r>
          </a:p>
        </p:txBody>
      </p:sp>
      <p:sp>
        <p:nvSpPr>
          <p:cNvPr id="1207312" name="AutoShape 16"/>
          <p:cNvSpPr>
            <a:spLocks/>
          </p:cNvSpPr>
          <p:nvPr/>
        </p:nvSpPr>
        <p:spPr bwMode="auto">
          <a:xfrm flipH="1">
            <a:off x="3708400" y="3068638"/>
            <a:ext cx="215900" cy="1296987"/>
          </a:xfrm>
          <a:prstGeom prst="leftBrace">
            <a:avLst>
              <a:gd name="adj1" fmla="val 50061"/>
              <a:gd name="adj2" fmla="val 50000"/>
            </a:avLst>
          </a:prstGeom>
          <a:noFill/>
          <a:ln w="19050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207313" name="AutoShape 17"/>
          <p:cNvSpPr>
            <a:spLocks/>
          </p:cNvSpPr>
          <p:nvPr/>
        </p:nvSpPr>
        <p:spPr bwMode="auto">
          <a:xfrm flipH="1">
            <a:off x="3851275" y="4437063"/>
            <a:ext cx="215900" cy="1296987"/>
          </a:xfrm>
          <a:prstGeom prst="leftBrace">
            <a:avLst>
              <a:gd name="adj1" fmla="val 50061"/>
              <a:gd name="adj2" fmla="val 50000"/>
            </a:avLst>
          </a:prstGeom>
          <a:noFill/>
          <a:ln w="19050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207314" name="Text Box 18"/>
          <p:cNvSpPr txBox="1">
            <a:spLocks noChangeArrowheads="1"/>
          </p:cNvSpPr>
          <p:nvPr/>
        </p:nvSpPr>
        <p:spPr bwMode="auto">
          <a:xfrm>
            <a:off x="3995738" y="4743450"/>
            <a:ext cx="1008062" cy="7016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>
                <a:solidFill>
                  <a:srgbClr val="0000FF"/>
                </a:solidFill>
              </a:rPr>
              <a:t>等待键释放</a:t>
            </a:r>
          </a:p>
        </p:txBody>
      </p:sp>
      <p:sp>
        <p:nvSpPr>
          <p:cNvPr id="1207315" name="Freeform 19"/>
          <p:cNvSpPr>
            <a:spLocks/>
          </p:cNvSpPr>
          <p:nvPr/>
        </p:nvSpPr>
        <p:spPr bwMode="auto">
          <a:xfrm>
            <a:off x="3059113" y="4078288"/>
            <a:ext cx="2065337" cy="20875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71" y="544"/>
              </a:cxn>
              <a:cxn ang="0">
                <a:pos x="182" y="1315"/>
              </a:cxn>
            </a:cxnLst>
            <a:rect l="0" t="0" r="r" b="b"/>
            <a:pathLst>
              <a:path w="1301" h="1315">
                <a:moveTo>
                  <a:pt x="0" y="0"/>
                </a:moveTo>
                <a:cubicBezTo>
                  <a:pt x="620" y="162"/>
                  <a:pt x="1241" y="325"/>
                  <a:pt x="1271" y="544"/>
                </a:cubicBezTo>
                <a:cubicBezTo>
                  <a:pt x="1301" y="763"/>
                  <a:pt x="741" y="1039"/>
                  <a:pt x="182" y="1315"/>
                </a:cubicBezTo>
              </a:path>
            </a:pathLst>
          </a:custGeom>
          <a:noFill/>
          <a:ln w="12700" cap="flat" cmpd="sng">
            <a:solidFill>
              <a:srgbClr val="FF6600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207317" name="Freeform 21"/>
          <p:cNvSpPr>
            <a:spLocks/>
          </p:cNvSpPr>
          <p:nvPr/>
        </p:nvSpPr>
        <p:spPr bwMode="auto">
          <a:xfrm>
            <a:off x="4843463" y="5138738"/>
            <a:ext cx="482600" cy="1006475"/>
          </a:xfrm>
          <a:custGeom>
            <a:avLst/>
            <a:gdLst/>
            <a:ahLst/>
            <a:cxnLst>
              <a:cxn ang="0">
                <a:pos x="134" y="0"/>
              </a:cxn>
              <a:cxn ang="0">
                <a:pos x="40" y="319"/>
              </a:cxn>
              <a:cxn ang="0">
                <a:pos x="375" y="576"/>
              </a:cxn>
            </a:cxnLst>
            <a:rect l="0" t="0" r="r" b="b"/>
            <a:pathLst>
              <a:path w="375" h="576">
                <a:moveTo>
                  <a:pt x="134" y="0"/>
                </a:moveTo>
                <a:cubicBezTo>
                  <a:pt x="67" y="111"/>
                  <a:pt x="0" y="223"/>
                  <a:pt x="40" y="319"/>
                </a:cubicBezTo>
                <a:cubicBezTo>
                  <a:pt x="80" y="415"/>
                  <a:pt x="227" y="495"/>
                  <a:pt x="375" y="576"/>
                </a:cubicBezTo>
              </a:path>
            </a:pathLst>
          </a:custGeom>
          <a:noFill/>
          <a:ln w="12700" cap="flat" cmpd="sng">
            <a:solidFill>
              <a:srgbClr val="FF6600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207318" name="AutoShape 22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956550" y="6092825"/>
            <a:ext cx="927100" cy="439738"/>
          </a:xfrm>
          <a:prstGeom prst="actionButtonBlank">
            <a:avLst/>
          </a:prstGeom>
          <a:ln>
            <a:headEnd/>
            <a:tailEnd type="none" w="med" len="lg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r>
              <a:rPr lang="zh-CN" altLang="en-US" sz="2000">
                <a:solidFill>
                  <a:schemeClr val="bg2"/>
                </a:solidFill>
              </a:rPr>
              <a:t>图</a:t>
            </a:r>
            <a:r>
              <a:rPr lang="en-US" altLang="zh-CN" sz="2000">
                <a:solidFill>
                  <a:schemeClr val="bg2"/>
                </a:solidFill>
              </a:rPr>
              <a:t>8.11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6EFDF25-5EDA-4C04-8510-7B74363C8241}" type="slidenum">
              <a:rPr lang="zh-CN" altLang="en-US"/>
              <a:pPr/>
              <a:t>57</a:t>
            </a:fld>
            <a:endParaRPr lang="en-US" altLang="zh-CN"/>
          </a:p>
        </p:txBody>
      </p:sp>
      <p:sp>
        <p:nvSpPr>
          <p:cNvPr id="1148933" name="Text Box 5"/>
          <p:cNvSpPr txBox="1">
            <a:spLocks noChangeArrowheads="1"/>
          </p:cNvSpPr>
          <p:nvPr/>
        </p:nvSpPr>
        <p:spPr bwMode="auto">
          <a:xfrm>
            <a:off x="323850" y="476250"/>
            <a:ext cx="180022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chemeClr val="bg2"/>
                </a:solidFill>
              </a:rPr>
              <a:t>键盘矩阵</a:t>
            </a:r>
          </a:p>
        </p:txBody>
      </p:sp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370" y="1164243"/>
            <a:ext cx="9036620" cy="5001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6EFDF25-5EDA-4C04-8510-7B74363C8241}" type="slidenum">
              <a:rPr lang="zh-CN" altLang="en-US"/>
              <a:pPr/>
              <a:t>58</a:t>
            </a:fld>
            <a:endParaRPr lang="en-US" altLang="zh-CN"/>
          </a:p>
        </p:txBody>
      </p:sp>
      <p:sp>
        <p:nvSpPr>
          <p:cNvPr id="1148933" name="Text Box 5"/>
          <p:cNvSpPr txBox="1">
            <a:spLocks noChangeArrowheads="1"/>
          </p:cNvSpPr>
          <p:nvPr/>
        </p:nvSpPr>
        <p:spPr bwMode="auto">
          <a:xfrm>
            <a:off x="323850" y="476250"/>
            <a:ext cx="468021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chemeClr val="bg2"/>
                </a:solidFill>
              </a:rPr>
              <a:t>键盘</a:t>
            </a:r>
            <a:r>
              <a:rPr lang="zh-CN" altLang="en-US" smtClean="0">
                <a:solidFill>
                  <a:schemeClr val="bg2"/>
                </a:solidFill>
              </a:rPr>
              <a:t>矩阵：另一种设计</a:t>
            </a:r>
            <a:endParaRPr lang="zh-CN" altLang="en-US">
              <a:solidFill>
                <a:schemeClr val="bg2"/>
              </a:solidFill>
            </a:endParaRPr>
          </a:p>
        </p:txBody>
      </p:sp>
      <p:pic>
        <p:nvPicPr>
          <p:cNvPr id="12472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370" y="1181468"/>
            <a:ext cx="9001250" cy="4479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2905B59-8773-45B5-854C-4727949B669C}" type="slidenum">
              <a:rPr lang="zh-CN" altLang="en-US"/>
              <a:pPr/>
              <a:t>59</a:t>
            </a:fld>
            <a:endParaRPr lang="en-US" altLang="zh-CN"/>
          </a:p>
        </p:txBody>
      </p:sp>
      <p:sp>
        <p:nvSpPr>
          <p:cNvPr id="114688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569325" cy="935038"/>
          </a:xfrm>
          <a:noFill/>
          <a:ln/>
        </p:spPr>
        <p:txBody>
          <a:bodyPr anchor="t"/>
          <a:lstStyle/>
          <a:p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8.1.2  </a:t>
            </a:r>
            <a:r>
              <a:rPr lang="zh-CN" altLang="en-US" sz="2800" b="1">
                <a:solidFill>
                  <a:srgbClr val="FF3300"/>
                </a:solidFill>
                <a:ea typeface="黑体" pitchFamily="2" charset="-122"/>
              </a:rPr>
              <a:t>键盘</a:t>
            </a:r>
            <a:r>
              <a:rPr lang="zh-CN" altLang="en-US" sz="2800" b="1">
                <a:solidFill>
                  <a:schemeClr val="bg2"/>
                </a:solidFill>
                <a:ea typeface="黑体" pitchFamily="2" charset="-122"/>
              </a:rPr>
              <a:t>接口</a:t>
            </a:r>
            <a:r>
              <a:rPr lang="zh-CN" altLang="en-US" sz="2800" b="1">
                <a:solidFill>
                  <a:srgbClr val="006600"/>
                </a:solidFill>
                <a:ea typeface="黑体" pitchFamily="2" charset="-122"/>
              </a:rPr>
              <a:t/>
            </a:r>
            <a:br>
              <a:rPr lang="zh-CN" altLang="en-US" sz="2800" b="1">
                <a:solidFill>
                  <a:srgbClr val="006600"/>
                </a:solidFill>
                <a:ea typeface="黑体" pitchFamily="2" charset="-122"/>
              </a:rPr>
            </a:br>
            <a:r>
              <a:rPr lang="zh-CN" altLang="en-US" sz="2800" b="1">
                <a:solidFill>
                  <a:srgbClr val="006600"/>
                </a:solidFill>
                <a:ea typeface="黑体" pitchFamily="2" charset="-122"/>
              </a:rPr>
              <a:t> </a:t>
            </a:r>
            <a:r>
              <a:rPr lang="zh-CN" altLang="en-US" sz="2800" b="1">
                <a:solidFill>
                  <a:srgbClr val="D60093"/>
                </a:solidFill>
                <a:ea typeface="黑体" pitchFamily="2" charset="-122"/>
              </a:rPr>
              <a:t>二、编码式键盘</a:t>
            </a:r>
          </a:p>
        </p:txBody>
      </p:sp>
      <p:sp>
        <p:nvSpPr>
          <p:cNvPr id="1146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1630363"/>
            <a:ext cx="8137525" cy="4319587"/>
          </a:xfrm>
        </p:spPr>
        <p:txBody>
          <a:bodyPr/>
          <a:lstStyle/>
          <a:p>
            <a:pPr marL="444500" indent="-444500">
              <a:spcAft>
                <a:spcPct val="10000"/>
              </a:spcAft>
              <a:buSzTx/>
              <a:buFont typeface="Wingdings" pitchFamily="2" charset="2"/>
              <a:buAutoNum type="arabicPeriod"/>
            </a:pPr>
            <a:r>
              <a:rPr lang="zh-CN" altLang="en-US" sz="2800" b="1"/>
              <a:t>专用键盘接口芯片</a:t>
            </a:r>
          </a:p>
          <a:p>
            <a:pPr marL="979488" lvl="1" indent="-355600">
              <a:spcAft>
                <a:spcPct val="10000"/>
              </a:spcAft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en-US" altLang="zh-CN" b="1"/>
              <a:t>8279</a:t>
            </a:r>
            <a:r>
              <a:rPr lang="zh-CN" altLang="en-US" b="1"/>
              <a:t>（并）</a:t>
            </a:r>
            <a:endParaRPr lang="en-US" altLang="zh-CN" b="1"/>
          </a:p>
          <a:p>
            <a:pPr marL="979488" lvl="1" indent="-355600">
              <a:spcAft>
                <a:spcPct val="10000"/>
              </a:spcAft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en-US" altLang="zh-CN" b="1"/>
              <a:t>SSK814</a:t>
            </a:r>
            <a:r>
              <a:rPr lang="zh-CN" altLang="en-US" b="1"/>
              <a:t>（串）</a:t>
            </a:r>
          </a:p>
          <a:p>
            <a:pPr marL="979488" lvl="1" indent="-355600">
              <a:spcAft>
                <a:spcPct val="10000"/>
              </a:spcAft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en-US" altLang="zh-CN" b="1"/>
              <a:t>HD7279A</a:t>
            </a:r>
            <a:r>
              <a:rPr lang="zh-CN" altLang="en-US" b="1"/>
              <a:t>（串）：可同时驱动</a:t>
            </a:r>
            <a:r>
              <a:rPr lang="en-US" altLang="zh-CN" b="1"/>
              <a:t>8</a:t>
            </a:r>
            <a:r>
              <a:rPr lang="zh-CN" altLang="en-US" b="1"/>
              <a:t>位共阴式数码管，可连接多达</a:t>
            </a:r>
            <a:r>
              <a:rPr lang="en-US" altLang="zh-CN" b="1"/>
              <a:t>64</a:t>
            </a:r>
            <a:r>
              <a:rPr lang="zh-CN" altLang="en-US" b="1"/>
              <a:t>键的键盘矩阵（有消抖电路）。</a:t>
            </a:r>
          </a:p>
          <a:p>
            <a:pPr marL="444500" indent="-444500">
              <a:spcAft>
                <a:spcPct val="10000"/>
              </a:spcAft>
              <a:buSzTx/>
              <a:buFont typeface="Wingdings" pitchFamily="2" charset="2"/>
              <a:buAutoNum type="arabicPeriod"/>
            </a:pPr>
            <a:r>
              <a:rPr lang="en-US" altLang="zh-CN" sz="2800" b="1"/>
              <a:t>PC</a:t>
            </a:r>
            <a:r>
              <a:rPr lang="zh-CN" altLang="en-US" sz="2800" b="1"/>
              <a:t>键盘：采用专用控制器负责键盘扫描。</a:t>
            </a:r>
            <a:br>
              <a:rPr lang="zh-CN" altLang="en-US" sz="2800" b="1"/>
            </a:br>
            <a:r>
              <a:rPr lang="zh-CN" altLang="en-US" sz="2800" b="1"/>
              <a:t>（键盘中有专用控制器）</a:t>
            </a:r>
            <a:endParaRPr lang="en-US" altLang="zh-CN" sz="2400" b="1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0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116013" y="1700213"/>
            <a:ext cx="7883525" cy="2592387"/>
          </a:xfrm>
          <a:noFill/>
          <a:ln/>
        </p:spPr>
        <p:txBody>
          <a:bodyPr anchor="ctr"/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600">
                <a:solidFill>
                  <a:srgbClr val="FFFF00"/>
                </a:solidFill>
                <a:ea typeface="黑体" pitchFamily="2" charset="-122"/>
              </a:rPr>
              <a:t>微机原理及接口技术</a:t>
            </a:r>
            <a:endParaRPr lang="zh-CN" altLang="en-US" sz="4400">
              <a:solidFill>
                <a:srgbClr val="FFFF00"/>
              </a:solidFill>
              <a:ea typeface="黑体" pitchFamily="2" charset="-122"/>
            </a:endParaRP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>
                <a:solidFill>
                  <a:srgbClr val="FFFFFF"/>
                </a:solidFill>
                <a:ea typeface="黑体" pitchFamily="2" charset="-122"/>
              </a:rPr>
              <a:t>第</a:t>
            </a:r>
            <a:r>
              <a:rPr lang="en-US" altLang="zh-CN" sz="7200">
                <a:solidFill>
                  <a:srgbClr val="FFFFFF"/>
                </a:solidFill>
                <a:ea typeface="黑体" pitchFamily="2" charset="-122"/>
              </a:rPr>
              <a:t>8</a:t>
            </a:r>
            <a:r>
              <a:rPr lang="zh-CN" altLang="en-US" sz="4000">
                <a:solidFill>
                  <a:srgbClr val="FFFFFF"/>
                </a:solidFill>
                <a:ea typeface="黑体" pitchFamily="2" charset="-122"/>
              </a:rPr>
              <a:t>章  基于总线的</a:t>
            </a:r>
            <a:r>
              <a:rPr lang="en-US" altLang="zh-CN" sz="4000">
                <a:solidFill>
                  <a:srgbClr val="FFFFFF"/>
                </a:solidFill>
                <a:ea typeface="黑体" pitchFamily="2" charset="-122"/>
              </a:rPr>
              <a:t>I/O</a:t>
            </a:r>
            <a:r>
              <a:rPr lang="zh-CN" altLang="en-US" sz="4000">
                <a:solidFill>
                  <a:srgbClr val="FFFFFF"/>
                </a:solidFill>
                <a:ea typeface="黑体" pitchFamily="2" charset="-122"/>
              </a:rPr>
              <a:t>接口设计</a:t>
            </a:r>
            <a:endParaRPr lang="en-US" altLang="zh-CN" sz="4000">
              <a:solidFill>
                <a:srgbClr val="FFFFFF"/>
              </a:solidFill>
              <a:ea typeface="黑体" pitchFamily="2" charset="-122"/>
            </a:endParaRPr>
          </a:p>
        </p:txBody>
      </p:sp>
      <p:sp>
        <p:nvSpPr>
          <p:cNvPr id="1177604" name="Rectangle 4"/>
          <p:cNvSpPr>
            <a:spLocks noChangeArrowheads="1"/>
          </p:cNvSpPr>
          <p:nvPr/>
        </p:nvSpPr>
        <p:spPr bwMode="auto">
          <a:xfrm>
            <a:off x="1619250" y="4579938"/>
            <a:ext cx="7345363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CN" sz="3400">
                <a:latin typeface="Arial" charset="0"/>
              </a:rPr>
              <a:t>8.1  </a:t>
            </a:r>
            <a:r>
              <a:rPr lang="zh-CN" altLang="en-US" sz="3400">
                <a:latin typeface="Arial" charset="0"/>
                <a:ea typeface="楷体_GB2312" pitchFamily="49" charset="-122"/>
              </a:rPr>
              <a:t>基于</a:t>
            </a:r>
            <a:r>
              <a:rPr lang="en-US" altLang="zh-CN" sz="3400">
                <a:latin typeface="Arial" charset="0"/>
                <a:ea typeface="楷体_GB2312" pitchFamily="49" charset="-122"/>
              </a:rPr>
              <a:t>ISA</a:t>
            </a:r>
            <a:r>
              <a:rPr lang="zh-CN" altLang="en-US" sz="3400">
                <a:latin typeface="Arial" charset="0"/>
                <a:ea typeface="楷体_GB2312" pitchFamily="49" charset="-122"/>
              </a:rPr>
              <a:t>总线的</a:t>
            </a:r>
            <a:r>
              <a:rPr lang="en-US" altLang="zh-CN" sz="3400">
                <a:latin typeface="Arial" charset="0"/>
                <a:ea typeface="楷体_GB2312" pitchFamily="49" charset="-122"/>
              </a:rPr>
              <a:t>I/O</a:t>
            </a:r>
            <a:r>
              <a:rPr lang="zh-CN" altLang="en-US" sz="3400">
                <a:latin typeface="Arial" charset="0"/>
                <a:ea typeface="楷体_GB2312" pitchFamily="49" charset="-122"/>
              </a:rPr>
              <a:t>接口设计</a:t>
            </a:r>
            <a:endParaRPr lang="en-US" altLang="zh-CN" sz="3400">
              <a:latin typeface="Arial" charset="0"/>
              <a:ea typeface="楷体_GB2312" pitchFamily="49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77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77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77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77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DAA08EC-AF87-43F9-9045-CD09037EAA1A}" type="slidenum">
              <a:rPr lang="zh-CN" altLang="en-US"/>
              <a:pPr/>
              <a:t>60</a:t>
            </a:fld>
            <a:endParaRPr lang="en-US" altLang="zh-CN"/>
          </a:p>
        </p:txBody>
      </p:sp>
      <p:sp>
        <p:nvSpPr>
          <p:cNvPr id="1204249" name="Rectangle 25"/>
          <p:cNvSpPr>
            <a:spLocks noGrp="1" noChangeArrowheads="1"/>
          </p:cNvSpPr>
          <p:nvPr>
            <p:ph type="body" idx="1"/>
          </p:nvPr>
        </p:nvSpPr>
        <p:spPr>
          <a:xfrm>
            <a:off x="323850" y="620713"/>
            <a:ext cx="8569325" cy="5976937"/>
          </a:xfrm>
          <a:noFill/>
          <a:ln/>
        </p:spPr>
        <p:txBody>
          <a:bodyPr/>
          <a:lstStyle/>
          <a:p>
            <a:pPr marL="444500" indent="-444500">
              <a:buFont typeface="Wingdings" pitchFamily="2" charset="2"/>
              <a:buNone/>
            </a:pPr>
            <a:r>
              <a:rPr lang="en-US" altLang="zh-CN" b="1">
                <a:solidFill>
                  <a:schemeClr val="bg2"/>
                </a:solidFill>
              </a:rPr>
              <a:t>HD7279A</a:t>
            </a:r>
            <a:r>
              <a:rPr lang="zh-CN" altLang="en-US" sz="2800" b="1"/>
              <a:t>：单片</a:t>
            </a:r>
            <a:r>
              <a:rPr lang="en-US" altLang="zh-CN" sz="2800" b="1">
                <a:solidFill>
                  <a:srgbClr val="FF0000"/>
                </a:solidFill>
              </a:rPr>
              <a:t>LED数码管显示</a:t>
            </a:r>
            <a:r>
              <a:rPr lang="en-US" altLang="zh-CN" sz="2800" b="1"/>
              <a:t>和</a:t>
            </a:r>
            <a:r>
              <a:rPr lang="en-US" altLang="zh-CN" sz="2800" b="1">
                <a:solidFill>
                  <a:srgbClr val="FF0000"/>
                </a:solidFill>
              </a:rPr>
              <a:t>键盘</a:t>
            </a:r>
            <a:r>
              <a:rPr lang="en-US" altLang="zh-CN" sz="2800" b="1">
                <a:solidFill>
                  <a:srgbClr val="0000FF"/>
                </a:solidFill>
              </a:rPr>
              <a:t>接口芯片</a:t>
            </a:r>
            <a:r>
              <a:rPr lang="en-US" altLang="zh-CN" sz="2800" b="1"/>
              <a:t>。</a:t>
            </a:r>
          </a:p>
          <a:p>
            <a:pPr marL="444500" indent="-444500">
              <a:buFont typeface="Wingdings" pitchFamily="2" charset="2"/>
              <a:buNone/>
            </a:pPr>
            <a:r>
              <a:rPr lang="zh-CN" altLang="en-US" sz="2800" b="1"/>
              <a:t>主要特点：</a:t>
            </a:r>
          </a:p>
          <a:p>
            <a:pPr marL="444500" indent="-444500">
              <a:buClr>
                <a:srgbClr val="008000"/>
              </a:buClr>
              <a:buFont typeface="Wingdings" pitchFamily="2" charset="2"/>
              <a:buChar char="l"/>
            </a:pPr>
            <a:r>
              <a:rPr lang="zh-CN" altLang="en-US" sz="2800" b="1"/>
              <a:t>无需外围电路，</a:t>
            </a:r>
            <a:r>
              <a:rPr lang="zh-CN" altLang="en-US" sz="2800" b="1">
                <a:solidFill>
                  <a:srgbClr val="FF0066"/>
                </a:solidFill>
              </a:rPr>
              <a:t>直接驱动数码管</a:t>
            </a:r>
            <a:r>
              <a:rPr lang="zh-CN" altLang="en-US" sz="2800" b="1"/>
              <a:t>；</a:t>
            </a:r>
          </a:p>
          <a:p>
            <a:pPr marL="444500" indent="-444500">
              <a:buClr>
                <a:srgbClr val="008000"/>
              </a:buClr>
              <a:buFont typeface="Wingdings" pitchFamily="2" charset="2"/>
              <a:buChar char="l"/>
            </a:pPr>
            <a:r>
              <a:rPr lang="zh-CN" altLang="en-US" sz="2800" b="1"/>
              <a:t>多种译码方式，各显示位可分别</a:t>
            </a:r>
            <a:br>
              <a:rPr lang="zh-CN" altLang="en-US" sz="2800" b="1"/>
            </a:br>
            <a:r>
              <a:rPr lang="zh-CN" altLang="en-US" sz="2800" b="1"/>
              <a:t>控制译码方式</a:t>
            </a:r>
            <a:r>
              <a:rPr lang="en-US" altLang="zh-CN" sz="2800" b="1">
                <a:latin typeface="宋体" pitchFamily="2" charset="-122"/>
              </a:rPr>
              <a:t>(</a:t>
            </a:r>
            <a:r>
              <a:rPr lang="en-US" altLang="zh-CN" sz="2800" b="1"/>
              <a:t>BCD</a:t>
            </a:r>
            <a:r>
              <a:rPr lang="zh-CN" altLang="en-US" sz="2800" b="1"/>
              <a:t>、</a:t>
            </a:r>
            <a:r>
              <a:rPr lang="en-US" altLang="zh-CN" sz="2800" b="1"/>
              <a:t>16</a:t>
            </a:r>
            <a:r>
              <a:rPr lang="zh-CN" altLang="en-US" sz="2800" b="1"/>
              <a:t>进制</a:t>
            </a:r>
            <a:r>
              <a:rPr lang="en-US" altLang="zh-CN" sz="2800" b="1">
                <a:latin typeface="宋体" pitchFamily="2" charset="-122"/>
              </a:rPr>
              <a:t>)</a:t>
            </a:r>
            <a:r>
              <a:rPr lang="zh-CN" altLang="en-US" sz="2800" b="1"/>
              <a:t>；</a:t>
            </a:r>
          </a:p>
          <a:p>
            <a:pPr marL="444500" indent="-444500">
              <a:buClr>
                <a:srgbClr val="008000"/>
              </a:buClr>
              <a:buFont typeface="Wingdings" pitchFamily="2" charset="2"/>
              <a:buChar char="l"/>
            </a:pPr>
            <a:r>
              <a:rPr lang="zh-CN" altLang="en-US" sz="2800" b="1"/>
              <a:t>段寻址功能，可以单独控制显示</a:t>
            </a:r>
            <a:br>
              <a:rPr lang="zh-CN" altLang="en-US" sz="2800" b="1"/>
            </a:br>
            <a:r>
              <a:rPr lang="zh-CN" altLang="en-US" sz="2800" b="1"/>
              <a:t>段，便于使用独立</a:t>
            </a:r>
            <a:r>
              <a:rPr lang="en-US" altLang="zh-CN" sz="2800" b="1"/>
              <a:t>LED</a:t>
            </a:r>
            <a:r>
              <a:rPr lang="zh-CN" altLang="en-US" sz="2800" b="1"/>
              <a:t>；</a:t>
            </a:r>
          </a:p>
          <a:p>
            <a:pPr marL="444500" indent="-444500">
              <a:buClr>
                <a:srgbClr val="008000"/>
              </a:buClr>
              <a:buFont typeface="Wingdings" pitchFamily="2" charset="2"/>
              <a:buChar char="l"/>
            </a:pPr>
            <a:r>
              <a:rPr lang="zh-CN" altLang="en-US" sz="2800" b="1"/>
              <a:t>具有</a:t>
            </a:r>
            <a:r>
              <a:rPr lang="zh-CN" altLang="en-US" sz="2800" b="1">
                <a:solidFill>
                  <a:srgbClr val="FF0066"/>
                </a:solidFill>
              </a:rPr>
              <a:t>左移</a:t>
            </a:r>
            <a:r>
              <a:rPr lang="zh-CN" altLang="en-US" sz="2800" b="1"/>
              <a:t>、</a:t>
            </a:r>
            <a:r>
              <a:rPr lang="zh-CN" altLang="en-US" sz="2800" b="1">
                <a:solidFill>
                  <a:srgbClr val="FF0066"/>
                </a:solidFill>
              </a:rPr>
              <a:t>右移</a:t>
            </a:r>
            <a:r>
              <a:rPr lang="zh-CN" altLang="en-US" sz="2800" b="1"/>
              <a:t>、</a:t>
            </a:r>
            <a:r>
              <a:rPr lang="zh-CN" altLang="en-US" sz="2800" b="1">
                <a:solidFill>
                  <a:srgbClr val="FF0066"/>
                </a:solidFill>
              </a:rPr>
              <a:t>闪烁</a:t>
            </a:r>
            <a:r>
              <a:rPr lang="zh-CN" altLang="en-US" sz="2800" b="1"/>
              <a:t>、</a:t>
            </a:r>
            <a:r>
              <a:rPr lang="zh-CN" altLang="en-US" sz="2800" b="1">
                <a:solidFill>
                  <a:srgbClr val="FF0066"/>
                </a:solidFill>
              </a:rPr>
              <a:t>消隐</a:t>
            </a:r>
            <a:r>
              <a:rPr lang="zh-CN" altLang="en-US" sz="2800" b="1"/>
              <a:t>等</a:t>
            </a:r>
            <a:br>
              <a:rPr lang="zh-CN" altLang="en-US" sz="2800" b="1"/>
            </a:br>
            <a:r>
              <a:rPr lang="zh-CN" altLang="en-US" sz="2800" b="1"/>
              <a:t>多种显示控制指令；</a:t>
            </a:r>
          </a:p>
          <a:p>
            <a:pPr marL="444500" indent="-444500">
              <a:buClr>
                <a:srgbClr val="008000"/>
              </a:buClr>
              <a:buFont typeface="Wingdings" pitchFamily="2" charset="2"/>
              <a:buChar char="l"/>
            </a:pPr>
            <a:r>
              <a:rPr lang="zh-CN" altLang="en-US" sz="2800" b="1"/>
              <a:t>键盘部分具有</a:t>
            </a:r>
            <a:r>
              <a:rPr lang="zh-CN" altLang="en-US" sz="2800" b="1">
                <a:solidFill>
                  <a:srgbClr val="FF0066"/>
                </a:solidFill>
              </a:rPr>
              <a:t>去抖动功能</a:t>
            </a:r>
            <a:r>
              <a:rPr lang="zh-CN" altLang="en-US" sz="2800" b="1"/>
              <a:t>，按键有效指示输出；</a:t>
            </a:r>
          </a:p>
          <a:p>
            <a:pPr marL="444500" indent="-444500">
              <a:buClr>
                <a:srgbClr val="008000"/>
              </a:buClr>
              <a:buFont typeface="Wingdings" pitchFamily="2" charset="2"/>
              <a:buChar char="l"/>
            </a:pPr>
            <a:r>
              <a:rPr lang="en-US" altLang="zh-CN" sz="2800" b="1"/>
              <a:t>与CPU的接口采用</a:t>
            </a:r>
            <a:r>
              <a:rPr lang="en-US" altLang="zh-CN" sz="2800" b="1">
                <a:solidFill>
                  <a:srgbClr val="FF0066"/>
                </a:solidFill>
              </a:rPr>
              <a:t>SPI</a:t>
            </a:r>
            <a:r>
              <a:rPr lang="zh-CN" altLang="en-US" sz="2800" b="1">
                <a:solidFill>
                  <a:srgbClr val="FF0066"/>
                </a:solidFill>
              </a:rPr>
              <a:t>串行接口</a:t>
            </a:r>
            <a:r>
              <a:rPr lang="zh-CN" altLang="en-US" sz="2800" b="1"/>
              <a:t>方式，并具有片选端可以多片联用。</a:t>
            </a:r>
            <a:endParaRPr lang="en-US" altLang="zh-CN" sz="2800" b="1"/>
          </a:p>
        </p:txBody>
      </p:sp>
      <p:pic>
        <p:nvPicPr>
          <p:cNvPr id="1204251" name="Picture 27" descr="hd727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7763" y="1866900"/>
            <a:ext cx="2857500" cy="2209800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64156B-B638-47E1-9C55-5E5776AA60C5}" type="slidenum">
              <a:rPr lang="zh-CN" altLang="en-US"/>
              <a:pPr/>
              <a:t>61</a:t>
            </a:fld>
            <a:endParaRPr lang="en-US" altLang="zh-CN"/>
          </a:p>
        </p:txBody>
      </p:sp>
      <p:graphicFrame>
        <p:nvGraphicFramePr>
          <p:cNvPr id="1205252" name="Object 4"/>
          <p:cNvGraphicFramePr>
            <a:graphicFrameLocks noChangeAspect="1"/>
          </p:cNvGraphicFramePr>
          <p:nvPr/>
        </p:nvGraphicFramePr>
        <p:xfrm>
          <a:off x="107950" y="812800"/>
          <a:ext cx="8893175" cy="564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5253" name="Image" r:id="rId3" imgW="45982041" imgH="29152653" progId="">
                  <p:embed/>
                </p:oleObj>
              </mc:Choice>
              <mc:Fallback>
                <p:oleObj name="Image" r:id="rId3" imgW="45982041" imgH="29152653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812800"/>
                        <a:ext cx="8893175" cy="5640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CC0099"/>
                            </a:solidFill>
                            <a:miter lim="800000"/>
                            <a:headEnd/>
                            <a:tailEnd type="none" w="med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5253" name="Text Box 5"/>
          <p:cNvSpPr txBox="1">
            <a:spLocks noChangeArrowheads="1"/>
          </p:cNvSpPr>
          <p:nvPr/>
        </p:nvSpPr>
        <p:spPr bwMode="auto">
          <a:xfrm>
            <a:off x="466725" y="388938"/>
            <a:ext cx="3600450" cy="51911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>
                <a:solidFill>
                  <a:schemeClr val="bg2"/>
                </a:solidFill>
              </a:rPr>
              <a:t>HD7279</a:t>
            </a:r>
            <a:r>
              <a:rPr lang="zh-CN" altLang="en-US" sz="2800">
                <a:solidFill>
                  <a:schemeClr val="bg2"/>
                </a:solidFill>
              </a:rPr>
              <a:t>的典型应用：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CDEFC7-A931-4090-B6D0-12744C7B665E}" type="slidenum">
              <a:rPr lang="zh-CN" altLang="en-US"/>
              <a:pPr/>
              <a:t>62</a:t>
            </a:fld>
            <a:endParaRPr lang="en-US" altLang="zh-CN"/>
          </a:p>
        </p:txBody>
      </p:sp>
      <p:pic>
        <p:nvPicPr>
          <p:cNvPr id="1139717" name="Picture 5" descr="6 PIN MINI-DIN FEMAL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7375" y="3270250"/>
            <a:ext cx="1943100" cy="1943100"/>
          </a:xfrm>
          <a:prstGeom prst="rect">
            <a:avLst/>
          </a:prstGeom>
          <a:noFill/>
        </p:spPr>
      </p:pic>
      <p:pic>
        <p:nvPicPr>
          <p:cNvPr id="1139719" name="Picture 7" descr="5 PIN DIN 180° (DIN41524) FEMAL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7550" y="3414713"/>
            <a:ext cx="1727200" cy="1727200"/>
          </a:xfrm>
          <a:prstGeom prst="rect">
            <a:avLst/>
          </a:prstGeom>
          <a:noFill/>
        </p:spPr>
      </p:pic>
      <p:sp>
        <p:nvSpPr>
          <p:cNvPr id="1139724" name="Text Box 12"/>
          <p:cNvSpPr txBox="1">
            <a:spLocks noChangeArrowheads="1"/>
          </p:cNvSpPr>
          <p:nvPr/>
        </p:nvSpPr>
        <p:spPr bwMode="auto">
          <a:xfrm>
            <a:off x="2073275" y="5357813"/>
            <a:ext cx="165576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chemeClr val="bg2"/>
                </a:solidFill>
              </a:rPr>
              <a:t>PS/2</a:t>
            </a:r>
            <a:r>
              <a:rPr lang="zh-CN" altLang="en-US">
                <a:solidFill>
                  <a:schemeClr val="bg2"/>
                </a:solidFill>
              </a:rPr>
              <a:t>接口</a:t>
            </a:r>
          </a:p>
        </p:txBody>
      </p:sp>
      <p:sp>
        <p:nvSpPr>
          <p:cNvPr id="1139725" name="Text Box 13"/>
          <p:cNvSpPr txBox="1">
            <a:spLocks noChangeArrowheads="1"/>
          </p:cNvSpPr>
          <p:nvPr/>
        </p:nvSpPr>
        <p:spPr bwMode="auto">
          <a:xfrm>
            <a:off x="5724525" y="5357813"/>
            <a:ext cx="208756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chemeClr val="bg2"/>
                </a:solidFill>
              </a:rPr>
              <a:t>PC/AT </a:t>
            </a:r>
            <a:r>
              <a:rPr lang="zh-CN" altLang="en-US">
                <a:solidFill>
                  <a:schemeClr val="bg2"/>
                </a:solidFill>
              </a:rPr>
              <a:t>接口</a:t>
            </a:r>
          </a:p>
        </p:txBody>
      </p:sp>
      <p:sp>
        <p:nvSpPr>
          <p:cNvPr id="1139727" name="Line 15"/>
          <p:cNvSpPr>
            <a:spLocks noChangeShapeType="1"/>
          </p:cNvSpPr>
          <p:nvPr/>
        </p:nvSpPr>
        <p:spPr bwMode="auto">
          <a:xfrm flipH="1">
            <a:off x="1622425" y="4460875"/>
            <a:ext cx="887413" cy="379413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39728" name="Line 16"/>
          <p:cNvSpPr>
            <a:spLocks noChangeShapeType="1"/>
          </p:cNvSpPr>
          <p:nvPr/>
        </p:nvSpPr>
        <p:spPr bwMode="auto">
          <a:xfrm>
            <a:off x="3201988" y="4460875"/>
            <a:ext cx="889000" cy="4064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39729" name="Line 17"/>
          <p:cNvSpPr>
            <a:spLocks noChangeShapeType="1"/>
          </p:cNvSpPr>
          <p:nvPr/>
        </p:nvSpPr>
        <p:spPr bwMode="auto">
          <a:xfrm flipV="1">
            <a:off x="3149600" y="4017963"/>
            <a:ext cx="666750" cy="155575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39730" name="Freeform 18"/>
          <p:cNvSpPr>
            <a:spLocks/>
          </p:cNvSpPr>
          <p:nvPr/>
        </p:nvSpPr>
        <p:spPr bwMode="auto">
          <a:xfrm>
            <a:off x="3032125" y="4735513"/>
            <a:ext cx="731838" cy="5222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2" y="255"/>
              </a:cxn>
              <a:cxn ang="0">
                <a:pos x="461" y="329"/>
              </a:cxn>
            </a:cxnLst>
            <a:rect l="0" t="0" r="r" b="b"/>
            <a:pathLst>
              <a:path w="461" h="329">
                <a:moveTo>
                  <a:pt x="0" y="0"/>
                </a:moveTo>
                <a:cubicBezTo>
                  <a:pt x="27" y="100"/>
                  <a:pt x="55" y="200"/>
                  <a:pt x="132" y="255"/>
                </a:cubicBezTo>
                <a:cubicBezTo>
                  <a:pt x="209" y="310"/>
                  <a:pt x="335" y="319"/>
                  <a:pt x="461" y="329"/>
                </a:cubicBezTo>
              </a:path>
            </a:pathLst>
          </a:custGeom>
          <a:noFill/>
          <a:ln w="28575" cap="flat" cmpd="sng">
            <a:solidFill>
              <a:srgbClr val="FF6600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39731" name="Text Box 19"/>
          <p:cNvSpPr txBox="1">
            <a:spLocks noChangeArrowheads="1"/>
          </p:cNvSpPr>
          <p:nvPr/>
        </p:nvSpPr>
        <p:spPr bwMode="auto">
          <a:xfrm>
            <a:off x="755650" y="4614863"/>
            <a:ext cx="10160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FF3300"/>
                </a:solidFill>
              </a:rPr>
              <a:t>电源</a:t>
            </a:r>
          </a:p>
        </p:txBody>
      </p:sp>
      <p:sp>
        <p:nvSpPr>
          <p:cNvPr id="1139732" name="Text Box 20"/>
          <p:cNvSpPr txBox="1">
            <a:spLocks noChangeArrowheads="1"/>
          </p:cNvSpPr>
          <p:nvPr/>
        </p:nvSpPr>
        <p:spPr bwMode="auto">
          <a:xfrm>
            <a:off x="3619500" y="5033963"/>
            <a:ext cx="10160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FF3300"/>
                </a:solidFill>
              </a:rPr>
              <a:t>数据</a:t>
            </a:r>
          </a:p>
        </p:txBody>
      </p:sp>
      <p:sp>
        <p:nvSpPr>
          <p:cNvPr id="1139733" name="Text Box 21"/>
          <p:cNvSpPr txBox="1">
            <a:spLocks noChangeArrowheads="1"/>
          </p:cNvSpPr>
          <p:nvPr/>
        </p:nvSpPr>
        <p:spPr bwMode="auto">
          <a:xfrm>
            <a:off x="3962400" y="4627563"/>
            <a:ext cx="65087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FF3300"/>
                </a:solidFill>
              </a:rPr>
              <a:t>地</a:t>
            </a:r>
          </a:p>
        </p:txBody>
      </p:sp>
      <p:sp>
        <p:nvSpPr>
          <p:cNvPr id="1139734" name="Text Box 22"/>
          <p:cNvSpPr txBox="1">
            <a:spLocks noChangeArrowheads="1"/>
          </p:cNvSpPr>
          <p:nvPr/>
        </p:nvSpPr>
        <p:spPr bwMode="auto">
          <a:xfrm>
            <a:off x="3638550" y="3765550"/>
            <a:ext cx="1068388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FF3300"/>
                </a:solidFill>
              </a:rPr>
              <a:t>时钟</a:t>
            </a:r>
          </a:p>
        </p:txBody>
      </p:sp>
      <p:sp>
        <p:nvSpPr>
          <p:cNvPr id="1139735" name="Line 23"/>
          <p:cNvSpPr>
            <a:spLocks noChangeShapeType="1"/>
          </p:cNvSpPr>
          <p:nvPr/>
        </p:nvSpPr>
        <p:spPr bwMode="auto">
          <a:xfrm flipH="1">
            <a:off x="5775325" y="4460875"/>
            <a:ext cx="534988" cy="4064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39736" name="Line 24"/>
          <p:cNvSpPr>
            <a:spLocks noChangeShapeType="1"/>
          </p:cNvSpPr>
          <p:nvPr/>
        </p:nvSpPr>
        <p:spPr bwMode="auto">
          <a:xfrm flipH="1" flipV="1">
            <a:off x="5827713" y="4030663"/>
            <a:ext cx="574675" cy="117475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39737" name="Line 25"/>
          <p:cNvSpPr>
            <a:spLocks noChangeShapeType="1"/>
          </p:cNvSpPr>
          <p:nvPr/>
        </p:nvSpPr>
        <p:spPr bwMode="auto">
          <a:xfrm flipH="1" flipV="1">
            <a:off x="6167438" y="3468688"/>
            <a:ext cx="471487" cy="574675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39738" name="Line 26"/>
          <p:cNvSpPr>
            <a:spLocks noChangeShapeType="1"/>
          </p:cNvSpPr>
          <p:nvPr/>
        </p:nvSpPr>
        <p:spPr bwMode="auto">
          <a:xfrm flipV="1">
            <a:off x="6938963" y="3403600"/>
            <a:ext cx="168275" cy="744538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39740" name="Line 28"/>
          <p:cNvSpPr>
            <a:spLocks noChangeShapeType="1"/>
          </p:cNvSpPr>
          <p:nvPr/>
        </p:nvSpPr>
        <p:spPr bwMode="auto">
          <a:xfrm flipV="1">
            <a:off x="7016750" y="3952875"/>
            <a:ext cx="495300" cy="4572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39741" name="Text Box 29"/>
          <p:cNvSpPr txBox="1">
            <a:spLocks noChangeArrowheads="1"/>
          </p:cNvSpPr>
          <p:nvPr/>
        </p:nvSpPr>
        <p:spPr bwMode="auto">
          <a:xfrm>
            <a:off x="5186363" y="4792663"/>
            <a:ext cx="1068387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FF3300"/>
                </a:solidFill>
              </a:rPr>
              <a:t>时钟</a:t>
            </a:r>
          </a:p>
        </p:txBody>
      </p:sp>
      <p:sp>
        <p:nvSpPr>
          <p:cNvPr id="1139742" name="Text Box 30"/>
          <p:cNvSpPr txBox="1">
            <a:spLocks noChangeArrowheads="1"/>
          </p:cNvSpPr>
          <p:nvPr/>
        </p:nvSpPr>
        <p:spPr bwMode="auto">
          <a:xfrm>
            <a:off x="5335588" y="3779838"/>
            <a:ext cx="65087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FF3300"/>
                </a:solidFill>
              </a:rPr>
              <a:t>地</a:t>
            </a:r>
          </a:p>
        </p:txBody>
      </p:sp>
      <p:sp>
        <p:nvSpPr>
          <p:cNvPr id="1139743" name="Text Box 31"/>
          <p:cNvSpPr txBox="1">
            <a:spLocks noChangeArrowheads="1"/>
          </p:cNvSpPr>
          <p:nvPr/>
        </p:nvSpPr>
        <p:spPr bwMode="auto">
          <a:xfrm>
            <a:off x="5672138" y="3063875"/>
            <a:ext cx="10160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FF3300"/>
                </a:solidFill>
              </a:rPr>
              <a:t>数据</a:t>
            </a:r>
          </a:p>
        </p:txBody>
      </p:sp>
      <p:sp>
        <p:nvSpPr>
          <p:cNvPr id="1139744" name="Text Box 32"/>
          <p:cNvSpPr txBox="1">
            <a:spLocks noChangeArrowheads="1"/>
          </p:cNvSpPr>
          <p:nvPr/>
        </p:nvSpPr>
        <p:spPr bwMode="auto">
          <a:xfrm>
            <a:off x="6608763" y="2997200"/>
            <a:ext cx="10160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FF3300"/>
                </a:solidFill>
              </a:rPr>
              <a:t>电源</a:t>
            </a:r>
          </a:p>
        </p:txBody>
      </p:sp>
      <p:sp>
        <p:nvSpPr>
          <p:cNvPr id="1139745" name="Text Box 33"/>
          <p:cNvSpPr txBox="1">
            <a:spLocks noChangeArrowheads="1"/>
          </p:cNvSpPr>
          <p:nvPr/>
        </p:nvSpPr>
        <p:spPr bwMode="auto">
          <a:xfrm>
            <a:off x="7318375" y="3735388"/>
            <a:ext cx="14986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FF3300"/>
                </a:solidFill>
              </a:rPr>
              <a:t>RESET</a:t>
            </a:r>
          </a:p>
        </p:txBody>
      </p:sp>
      <p:sp>
        <p:nvSpPr>
          <p:cNvPr id="1139746" name="Line 34"/>
          <p:cNvSpPr>
            <a:spLocks noChangeShapeType="1"/>
          </p:cNvSpPr>
          <p:nvPr/>
        </p:nvSpPr>
        <p:spPr bwMode="auto">
          <a:xfrm>
            <a:off x="7578725" y="3821113"/>
            <a:ext cx="952500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39747" name="Rectangle 35"/>
          <p:cNvSpPr>
            <a:spLocks noGrp="1" noChangeArrowheads="1"/>
          </p:cNvSpPr>
          <p:nvPr>
            <p:ph type="body" idx="1"/>
          </p:nvPr>
        </p:nvSpPr>
        <p:spPr>
          <a:xfrm>
            <a:off x="323850" y="620713"/>
            <a:ext cx="8137525" cy="3240087"/>
          </a:xfrm>
          <a:noFill/>
          <a:ln/>
        </p:spPr>
        <p:txBody>
          <a:bodyPr/>
          <a:lstStyle/>
          <a:p>
            <a:pPr marL="444500" indent="-444500">
              <a:buFont typeface="Wingdings" pitchFamily="2" charset="2"/>
              <a:buNone/>
            </a:pPr>
            <a:r>
              <a:rPr lang="en-US" altLang="zh-CN" sz="2800" b="1"/>
              <a:t>PC</a:t>
            </a:r>
            <a:r>
              <a:rPr lang="zh-CN" altLang="en-US" sz="2800" b="1"/>
              <a:t>机键盘接口：</a:t>
            </a:r>
          </a:p>
          <a:p>
            <a:pPr marL="444500" indent="-444500">
              <a:buClr>
                <a:srgbClr val="008000"/>
              </a:buClr>
              <a:buFont typeface="Wingdings" pitchFamily="2" charset="2"/>
              <a:buChar char="l"/>
            </a:pPr>
            <a:r>
              <a:rPr lang="zh-CN" altLang="en-US" sz="2800" b="1"/>
              <a:t>有</a:t>
            </a:r>
            <a:r>
              <a:rPr lang="en-US" altLang="zh-CN" sz="2800" b="1"/>
              <a:t>PC/AT</a:t>
            </a:r>
            <a:r>
              <a:rPr lang="zh-CN" altLang="en-US" sz="2800" b="1"/>
              <a:t>（大口）</a:t>
            </a:r>
          </a:p>
          <a:p>
            <a:pPr marL="444500" indent="-444500">
              <a:buClr>
                <a:srgbClr val="008000"/>
              </a:buClr>
              <a:buFont typeface="Wingdings" pitchFamily="2" charset="2"/>
              <a:buChar char="l"/>
            </a:pPr>
            <a:r>
              <a:rPr lang="en-US" altLang="zh-CN" sz="2800" b="1"/>
              <a:t>PS/2</a:t>
            </a:r>
            <a:r>
              <a:rPr lang="zh-CN" altLang="en-US" sz="2800" b="1"/>
              <a:t>（小口）</a:t>
            </a:r>
          </a:p>
          <a:p>
            <a:pPr marL="444500" indent="-444500">
              <a:buClr>
                <a:srgbClr val="008000"/>
              </a:buClr>
              <a:buFont typeface="Wingdings" pitchFamily="2" charset="2"/>
              <a:buChar char="l"/>
            </a:pPr>
            <a:r>
              <a:rPr lang="en-US" altLang="zh-CN" sz="2800" b="1"/>
              <a:t>USB</a:t>
            </a:r>
            <a:endParaRPr lang="zh-CN" altLang="en-US" sz="2800" b="1"/>
          </a:p>
          <a:p>
            <a:pPr marL="444500" indent="-444500">
              <a:buClr>
                <a:srgbClr val="008000"/>
              </a:buClr>
              <a:buFont typeface="Wingdings" pitchFamily="2" charset="2"/>
              <a:buChar char="l"/>
            </a:pPr>
            <a:r>
              <a:rPr lang="zh-CN" altLang="en-US" sz="2800" b="1"/>
              <a:t>红外</a:t>
            </a:r>
          </a:p>
          <a:p>
            <a:pPr marL="444500" indent="-444500">
              <a:buClr>
                <a:srgbClr val="008000"/>
              </a:buClr>
              <a:buFont typeface="Wingdings" pitchFamily="2" charset="2"/>
              <a:buChar char="l"/>
            </a:pPr>
            <a:r>
              <a:rPr lang="zh-CN" altLang="en-US" sz="2800" b="1"/>
              <a:t>无线</a:t>
            </a:r>
            <a:endParaRPr lang="en-US" altLang="zh-CN" sz="2800" b="1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9727" grpId="0" animBg="1"/>
      <p:bldP spid="1139728" grpId="0" animBg="1"/>
      <p:bldP spid="1139729" grpId="0" animBg="1"/>
      <p:bldP spid="1139730" grpId="0" animBg="1"/>
      <p:bldP spid="1139731" grpId="0"/>
      <p:bldP spid="1139732" grpId="0"/>
      <p:bldP spid="1139733" grpId="0"/>
      <p:bldP spid="1139734" grpId="0"/>
      <p:bldP spid="1139735" grpId="0" animBg="1"/>
      <p:bldP spid="1139736" grpId="0" animBg="1"/>
      <p:bldP spid="1139737" grpId="0" animBg="1"/>
      <p:bldP spid="1139738" grpId="0" animBg="1"/>
      <p:bldP spid="1139740" grpId="0" animBg="1"/>
      <p:bldP spid="1139741" grpId="0"/>
      <p:bldP spid="1139742" grpId="0"/>
      <p:bldP spid="1139743" grpId="0"/>
      <p:bldP spid="1139744" grpId="0"/>
      <p:bldP spid="1139745" grpId="0"/>
      <p:bldP spid="113974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370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116013" y="1700213"/>
            <a:ext cx="7883525" cy="2592387"/>
          </a:xfrm>
          <a:noFill/>
          <a:ln/>
        </p:spPr>
        <p:txBody>
          <a:bodyPr anchor="ctr"/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600">
                <a:solidFill>
                  <a:srgbClr val="FFFF00"/>
                </a:solidFill>
                <a:ea typeface="黑体" pitchFamily="2" charset="-122"/>
              </a:rPr>
              <a:t>微机原理及接口技术</a:t>
            </a:r>
            <a:endParaRPr lang="zh-CN" altLang="en-US" sz="4400">
              <a:solidFill>
                <a:srgbClr val="FFFF00"/>
              </a:solidFill>
              <a:ea typeface="黑体" pitchFamily="2" charset="-122"/>
            </a:endParaRP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>
                <a:solidFill>
                  <a:srgbClr val="FFFFFF"/>
                </a:solidFill>
                <a:ea typeface="黑体" pitchFamily="2" charset="-122"/>
              </a:rPr>
              <a:t>第</a:t>
            </a:r>
            <a:r>
              <a:rPr lang="en-US" altLang="zh-CN" sz="7200">
                <a:solidFill>
                  <a:srgbClr val="FFFFFF"/>
                </a:solidFill>
                <a:ea typeface="黑体" pitchFamily="2" charset="-122"/>
              </a:rPr>
              <a:t>8</a:t>
            </a:r>
            <a:r>
              <a:rPr lang="zh-CN" altLang="en-US" sz="4000">
                <a:solidFill>
                  <a:srgbClr val="FFFFFF"/>
                </a:solidFill>
                <a:ea typeface="黑体" pitchFamily="2" charset="-122"/>
              </a:rPr>
              <a:t>章  基于总线的</a:t>
            </a:r>
            <a:r>
              <a:rPr lang="en-US" altLang="zh-CN" sz="4000">
                <a:solidFill>
                  <a:srgbClr val="FFFFFF"/>
                </a:solidFill>
                <a:ea typeface="黑体" pitchFamily="2" charset="-122"/>
              </a:rPr>
              <a:t>I/O</a:t>
            </a:r>
            <a:r>
              <a:rPr lang="zh-CN" altLang="en-US" sz="4000">
                <a:solidFill>
                  <a:srgbClr val="FFFFFF"/>
                </a:solidFill>
                <a:ea typeface="黑体" pitchFamily="2" charset="-122"/>
              </a:rPr>
              <a:t>接口设计</a:t>
            </a:r>
            <a:endParaRPr lang="en-US" altLang="zh-CN" sz="4000">
              <a:solidFill>
                <a:srgbClr val="FFFFFF"/>
              </a:solidFill>
              <a:ea typeface="黑体" pitchFamily="2" charset="-122"/>
            </a:endParaRPr>
          </a:p>
        </p:txBody>
      </p:sp>
      <p:sp>
        <p:nvSpPr>
          <p:cNvPr id="1210371" name="Rectangle 3"/>
          <p:cNvSpPr>
            <a:spLocks noChangeArrowheads="1"/>
          </p:cNvSpPr>
          <p:nvPr/>
        </p:nvSpPr>
        <p:spPr bwMode="auto">
          <a:xfrm>
            <a:off x="1619250" y="4437063"/>
            <a:ext cx="7345363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CN" sz="3400">
                <a:latin typeface="Arial" charset="0"/>
              </a:rPr>
              <a:t>8.1  </a:t>
            </a:r>
            <a:r>
              <a:rPr lang="zh-CN" altLang="en-US" sz="3400">
                <a:latin typeface="Arial" charset="0"/>
                <a:ea typeface="楷体_GB2312" pitchFamily="49" charset="-122"/>
              </a:rPr>
              <a:t>基于</a:t>
            </a:r>
            <a:r>
              <a:rPr lang="en-US" altLang="zh-CN" sz="3400">
                <a:latin typeface="Arial" charset="0"/>
                <a:ea typeface="楷体_GB2312" pitchFamily="49" charset="-122"/>
              </a:rPr>
              <a:t>ISA</a:t>
            </a:r>
            <a:r>
              <a:rPr lang="zh-CN" altLang="en-US" sz="3400">
                <a:latin typeface="Arial" charset="0"/>
                <a:ea typeface="楷体_GB2312" pitchFamily="49" charset="-122"/>
              </a:rPr>
              <a:t>总线的</a:t>
            </a:r>
            <a:r>
              <a:rPr lang="en-US" altLang="zh-CN" sz="3400">
                <a:latin typeface="Arial" charset="0"/>
                <a:ea typeface="楷体_GB2312" pitchFamily="49" charset="-122"/>
              </a:rPr>
              <a:t>I/O</a:t>
            </a:r>
            <a:r>
              <a:rPr lang="zh-CN" altLang="en-US" sz="3400">
                <a:latin typeface="Arial" charset="0"/>
                <a:ea typeface="楷体_GB2312" pitchFamily="49" charset="-122"/>
              </a:rPr>
              <a:t>接口设计</a:t>
            </a:r>
            <a:endParaRPr lang="en-US" altLang="zh-CN" sz="3400">
              <a:latin typeface="Arial" charset="0"/>
              <a:ea typeface="楷体_GB2312" pitchFamily="49" charset="-122"/>
            </a:endParaRPr>
          </a:p>
        </p:txBody>
      </p:sp>
      <p:sp>
        <p:nvSpPr>
          <p:cNvPr id="1210372" name="Rectangle 4"/>
          <p:cNvSpPr>
            <a:spLocks noChangeArrowheads="1"/>
          </p:cNvSpPr>
          <p:nvPr/>
        </p:nvSpPr>
        <p:spPr bwMode="auto">
          <a:xfrm>
            <a:off x="1619250" y="5227638"/>
            <a:ext cx="7345363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CN" sz="3400">
                <a:solidFill>
                  <a:srgbClr val="CC0000"/>
                </a:solidFill>
                <a:latin typeface="Arial" charset="0"/>
                <a:ea typeface="黑体" pitchFamily="2" charset="-122"/>
              </a:rPr>
              <a:t>8.1.3  </a:t>
            </a:r>
            <a:r>
              <a:rPr lang="zh-CN" altLang="en-US" sz="3400">
                <a:solidFill>
                  <a:srgbClr val="CC0000"/>
                </a:solidFill>
                <a:latin typeface="Arial" charset="0"/>
                <a:ea typeface="黑体" pitchFamily="2" charset="-122"/>
              </a:rPr>
              <a:t>光电隔离接口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10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10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10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10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10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10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10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10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10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10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0A7504-405A-4D20-A466-384C9031113E}" type="slidenum">
              <a:rPr lang="zh-CN" altLang="en-US"/>
              <a:pPr/>
              <a:t>64</a:t>
            </a:fld>
            <a:endParaRPr lang="en-US" altLang="zh-CN"/>
          </a:p>
        </p:txBody>
      </p:sp>
      <p:sp>
        <p:nvSpPr>
          <p:cNvPr id="116531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569325" cy="574675"/>
          </a:xfrm>
          <a:noFill/>
          <a:ln/>
        </p:spPr>
        <p:txBody>
          <a:bodyPr anchor="t"/>
          <a:lstStyle/>
          <a:p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8.1.3  </a:t>
            </a:r>
            <a:r>
              <a:rPr lang="zh-CN" altLang="en-US" sz="2800" b="1">
                <a:solidFill>
                  <a:srgbClr val="FF3300"/>
                </a:solidFill>
                <a:ea typeface="黑体" pitchFamily="2" charset="-122"/>
              </a:rPr>
              <a:t>光电隔离</a:t>
            </a:r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I/O</a:t>
            </a:r>
            <a:r>
              <a:rPr lang="zh-CN" altLang="en-US" sz="2800" b="1">
                <a:solidFill>
                  <a:schemeClr val="bg2"/>
                </a:solidFill>
                <a:ea typeface="黑体" pitchFamily="2" charset="-122"/>
              </a:rPr>
              <a:t>接口</a:t>
            </a:r>
          </a:p>
        </p:txBody>
      </p:sp>
      <p:sp>
        <p:nvSpPr>
          <p:cNvPr id="1165331" name="Rectangle 19"/>
          <p:cNvSpPr>
            <a:spLocks noChangeArrowheads="1"/>
          </p:cNvSpPr>
          <p:nvPr/>
        </p:nvSpPr>
        <p:spPr bwMode="auto">
          <a:xfrm>
            <a:off x="466725" y="2862263"/>
            <a:ext cx="1431925" cy="1574800"/>
          </a:xfrm>
          <a:prstGeom prst="rect">
            <a:avLst/>
          </a:prstGeom>
          <a:solidFill>
            <a:srgbClr val="FFFF99"/>
          </a:solidFill>
          <a:ln w="28575" algn="ctr">
            <a:solidFill>
              <a:schemeClr val="tx1"/>
            </a:solidFill>
            <a:miter lim="800000"/>
            <a:headEnd/>
            <a:tailEnd type="none" w="med" len="lg"/>
          </a:ln>
          <a:effectLst/>
        </p:spPr>
        <p:txBody>
          <a:bodyPr wrap="none" anchor="ctr"/>
          <a:lstStyle/>
          <a:p>
            <a:r>
              <a:rPr lang="zh-CN" altLang="en-US"/>
              <a:t>电路</a:t>
            </a:r>
            <a:r>
              <a:rPr lang="en-US" altLang="zh-CN"/>
              <a:t>1</a:t>
            </a:r>
            <a:r>
              <a:rPr lang="zh-CN" altLang="en-US"/>
              <a:t>：</a:t>
            </a:r>
          </a:p>
          <a:p>
            <a:r>
              <a:rPr lang="zh-CN" altLang="en-US"/>
              <a:t>数字系统</a:t>
            </a:r>
          </a:p>
          <a:p>
            <a:r>
              <a:rPr lang="zh-CN" altLang="en-US"/>
              <a:t>（弱电）</a:t>
            </a:r>
          </a:p>
        </p:txBody>
      </p:sp>
      <p:sp>
        <p:nvSpPr>
          <p:cNvPr id="1165332" name="Rectangle 20"/>
          <p:cNvSpPr>
            <a:spLocks noChangeArrowheads="1"/>
          </p:cNvSpPr>
          <p:nvPr/>
        </p:nvSpPr>
        <p:spPr bwMode="auto">
          <a:xfrm>
            <a:off x="2843213" y="2862263"/>
            <a:ext cx="1431925" cy="1574800"/>
          </a:xfrm>
          <a:prstGeom prst="rect">
            <a:avLst/>
          </a:prstGeom>
          <a:solidFill>
            <a:srgbClr val="FFCC99"/>
          </a:solidFill>
          <a:ln w="28575" algn="ctr">
            <a:solidFill>
              <a:schemeClr val="tx1"/>
            </a:solidFill>
            <a:miter lim="800000"/>
            <a:headEnd/>
            <a:tailEnd type="none" w="med" len="lg"/>
          </a:ln>
          <a:effectLst/>
        </p:spPr>
        <p:txBody>
          <a:bodyPr wrap="none" anchor="ctr"/>
          <a:lstStyle/>
          <a:p>
            <a:r>
              <a:rPr lang="zh-CN" altLang="en-US"/>
              <a:t>电路</a:t>
            </a:r>
            <a:r>
              <a:rPr lang="en-US" altLang="zh-CN"/>
              <a:t>2</a:t>
            </a:r>
            <a:r>
              <a:rPr lang="zh-CN" altLang="en-US"/>
              <a:t>：</a:t>
            </a:r>
          </a:p>
          <a:p>
            <a:r>
              <a:rPr lang="zh-CN" altLang="en-US"/>
              <a:t>执行机构</a:t>
            </a:r>
          </a:p>
          <a:p>
            <a:r>
              <a:rPr lang="zh-CN" altLang="en-US"/>
              <a:t>（强电）</a:t>
            </a:r>
          </a:p>
        </p:txBody>
      </p:sp>
      <p:sp>
        <p:nvSpPr>
          <p:cNvPr id="1165333" name="Text Box 21"/>
          <p:cNvSpPr txBox="1">
            <a:spLocks noChangeArrowheads="1"/>
          </p:cNvSpPr>
          <p:nvPr/>
        </p:nvSpPr>
        <p:spPr bwMode="auto">
          <a:xfrm>
            <a:off x="1835150" y="2981325"/>
            <a:ext cx="935038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控制</a:t>
            </a:r>
          </a:p>
        </p:txBody>
      </p:sp>
      <p:sp>
        <p:nvSpPr>
          <p:cNvPr id="1165334" name="Text Box 22"/>
          <p:cNvSpPr txBox="1">
            <a:spLocks noChangeArrowheads="1"/>
          </p:cNvSpPr>
          <p:nvPr/>
        </p:nvSpPr>
        <p:spPr bwMode="auto">
          <a:xfrm>
            <a:off x="1979613" y="3844925"/>
            <a:ext cx="935037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状态</a:t>
            </a:r>
          </a:p>
        </p:txBody>
      </p:sp>
      <p:sp>
        <p:nvSpPr>
          <p:cNvPr id="1165335" name="Line 23"/>
          <p:cNvSpPr>
            <a:spLocks noChangeShapeType="1"/>
          </p:cNvSpPr>
          <p:nvPr/>
        </p:nvSpPr>
        <p:spPr bwMode="auto">
          <a:xfrm>
            <a:off x="1906588" y="3438525"/>
            <a:ext cx="93662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65336" name="Line 24"/>
          <p:cNvSpPr>
            <a:spLocks noChangeShapeType="1"/>
          </p:cNvSpPr>
          <p:nvPr/>
        </p:nvSpPr>
        <p:spPr bwMode="auto">
          <a:xfrm flipH="1">
            <a:off x="1906588" y="3870325"/>
            <a:ext cx="93662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65337" name="Rectangle 25"/>
          <p:cNvSpPr>
            <a:spLocks noChangeArrowheads="1"/>
          </p:cNvSpPr>
          <p:nvPr/>
        </p:nvSpPr>
        <p:spPr bwMode="auto">
          <a:xfrm>
            <a:off x="5583238" y="2741613"/>
            <a:ext cx="1006475" cy="647700"/>
          </a:xfrm>
          <a:prstGeom prst="rect">
            <a:avLst/>
          </a:prstGeom>
          <a:solidFill>
            <a:srgbClr val="FFFF99"/>
          </a:solidFill>
          <a:ln w="28575" algn="ctr">
            <a:solidFill>
              <a:schemeClr val="tx1"/>
            </a:solidFill>
            <a:miter lim="800000"/>
            <a:headEnd/>
            <a:tailEnd type="none" w="med" len="lg"/>
          </a:ln>
          <a:effectLst/>
        </p:spPr>
        <p:txBody>
          <a:bodyPr wrap="none" anchor="ctr"/>
          <a:lstStyle/>
          <a:p>
            <a:r>
              <a:rPr lang="zh-CN" altLang="en-US"/>
              <a:t>电路</a:t>
            </a:r>
            <a:r>
              <a:rPr lang="en-US" altLang="zh-CN"/>
              <a:t>1</a:t>
            </a:r>
          </a:p>
        </p:txBody>
      </p:sp>
      <p:sp>
        <p:nvSpPr>
          <p:cNvPr id="1165338" name="Rectangle 26"/>
          <p:cNvSpPr>
            <a:spLocks noChangeArrowheads="1"/>
          </p:cNvSpPr>
          <p:nvPr/>
        </p:nvSpPr>
        <p:spPr bwMode="auto">
          <a:xfrm>
            <a:off x="7094538" y="2741613"/>
            <a:ext cx="1006475" cy="647700"/>
          </a:xfrm>
          <a:prstGeom prst="rect">
            <a:avLst/>
          </a:prstGeom>
          <a:solidFill>
            <a:srgbClr val="FFCC99"/>
          </a:solidFill>
          <a:ln w="28575" algn="ctr">
            <a:solidFill>
              <a:schemeClr val="tx1"/>
            </a:solidFill>
            <a:miter lim="800000"/>
            <a:headEnd/>
            <a:tailEnd type="none" w="med" len="lg"/>
          </a:ln>
          <a:effectLst/>
        </p:spPr>
        <p:txBody>
          <a:bodyPr wrap="none" anchor="ctr"/>
          <a:lstStyle/>
          <a:p>
            <a:r>
              <a:rPr lang="zh-CN" altLang="en-US"/>
              <a:t>电路</a:t>
            </a:r>
            <a:r>
              <a:rPr lang="en-US" altLang="zh-CN"/>
              <a:t>2</a:t>
            </a:r>
          </a:p>
        </p:txBody>
      </p:sp>
      <p:sp>
        <p:nvSpPr>
          <p:cNvPr id="1165339" name="Oval 27"/>
          <p:cNvSpPr>
            <a:spLocks noChangeArrowheads="1"/>
          </p:cNvSpPr>
          <p:nvPr/>
        </p:nvSpPr>
        <p:spPr bwMode="auto">
          <a:xfrm>
            <a:off x="6013450" y="2020888"/>
            <a:ext cx="142875" cy="144462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165340" name="Line 28"/>
          <p:cNvSpPr>
            <a:spLocks noChangeShapeType="1"/>
          </p:cNvSpPr>
          <p:nvPr/>
        </p:nvSpPr>
        <p:spPr bwMode="auto">
          <a:xfrm>
            <a:off x="6084888" y="2165350"/>
            <a:ext cx="0" cy="5762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65341" name="Line 29"/>
          <p:cNvSpPr>
            <a:spLocks noChangeShapeType="1"/>
          </p:cNvSpPr>
          <p:nvPr/>
        </p:nvSpPr>
        <p:spPr bwMode="auto">
          <a:xfrm>
            <a:off x="6084888" y="2381250"/>
            <a:ext cx="15128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65342" name="Line 30"/>
          <p:cNvSpPr>
            <a:spLocks noChangeShapeType="1"/>
          </p:cNvSpPr>
          <p:nvPr/>
        </p:nvSpPr>
        <p:spPr bwMode="auto">
          <a:xfrm>
            <a:off x="7597775" y="2381250"/>
            <a:ext cx="0" cy="3603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65344" name="Rectangle 32"/>
          <p:cNvSpPr>
            <a:spLocks noChangeArrowheads="1"/>
          </p:cNvSpPr>
          <p:nvPr/>
        </p:nvSpPr>
        <p:spPr bwMode="auto">
          <a:xfrm>
            <a:off x="6589713" y="3894138"/>
            <a:ext cx="504825" cy="144462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 type="none" w="med" len="lg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165345" name="Line 33"/>
          <p:cNvSpPr>
            <a:spLocks noChangeShapeType="1"/>
          </p:cNvSpPr>
          <p:nvPr/>
        </p:nvSpPr>
        <p:spPr bwMode="auto">
          <a:xfrm>
            <a:off x="7092950" y="3965575"/>
            <a:ext cx="504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65346" name="Line 34"/>
          <p:cNvSpPr>
            <a:spLocks noChangeShapeType="1"/>
          </p:cNvSpPr>
          <p:nvPr/>
        </p:nvSpPr>
        <p:spPr bwMode="auto">
          <a:xfrm flipV="1">
            <a:off x="7597775" y="3389313"/>
            <a:ext cx="0" cy="5762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65348" name="Line 36"/>
          <p:cNvSpPr>
            <a:spLocks noChangeShapeType="1"/>
          </p:cNvSpPr>
          <p:nvPr/>
        </p:nvSpPr>
        <p:spPr bwMode="auto">
          <a:xfrm flipH="1">
            <a:off x="6084888" y="3965575"/>
            <a:ext cx="504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65349" name="Line 37"/>
          <p:cNvSpPr>
            <a:spLocks noChangeShapeType="1"/>
          </p:cNvSpPr>
          <p:nvPr/>
        </p:nvSpPr>
        <p:spPr bwMode="auto">
          <a:xfrm>
            <a:off x="6084888" y="3389313"/>
            <a:ext cx="0" cy="5762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65350" name="Rectangle 38"/>
          <p:cNvSpPr>
            <a:spLocks noChangeArrowheads="1"/>
          </p:cNvSpPr>
          <p:nvPr/>
        </p:nvSpPr>
        <p:spPr bwMode="auto">
          <a:xfrm rot="-5400000">
            <a:off x="5401469" y="4434681"/>
            <a:ext cx="504825" cy="144463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 type="none" w="med" len="lg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165351" name="Line 39"/>
          <p:cNvSpPr>
            <a:spLocks noChangeShapeType="1"/>
          </p:cNvSpPr>
          <p:nvPr/>
        </p:nvSpPr>
        <p:spPr bwMode="auto">
          <a:xfrm flipV="1">
            <a:off x="5653088" y="3965575"/>
            <a:ext cx="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65352" name="Line 40"/>
          <p:cNvSpPr>
            <a:spLocks noChangeShapeType="1"/>
          </p:cNvSpPr>
          <p:nvPr/>
        </p:nvSpPr>
        <p:spPr bwMode="auto">
          <a:xfrm>
            <a:off x="5653088" y="3965575"/>
            <a:ext cx="431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65353" name="Line 41"/>
          <p:cNvSpPr>
            <a:spLocks noChangeShapeType="1"/>
          </p:cNvSpPr>
          <p:nvPr/>
        </p:nvSpPr>
        <p:spPr bwMode="auto">
          <a:xfrm>
            <a:off x="5653088" y="4757738"/>
            <a:ext cx="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65355" name="Line 43"/>
          <p:cNvSpPr>
            <a:spLocks noChangeShapeType="1"/>
          </p:cNvSpPr>
          <p:nvPr/>
        </p:nvSpPr>
        <p:spPr bwMode="auto">
          <a:xfrm>
            <a:off x="5437188" y="5046663"/>
            <a:ext cx="431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65356" name="Line 44"/>
          <p:cNvSpPr>
            <a:spLocks noChangeShapeType="1"/>
          </p:cNvSpPr>
          <p:nvPr/>
        </p:nvSpPr>
        <p:spPr bwMode="auto">
          <a:xfrm>
            <a:off x="5508625" y="5151438"/>
            <a:ext cx="2889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65357" name="Line 45"/>
          <p:cNvSpPr>
            <a:spLocks noChangeShapeType="1"/>
          </p:cNvSpPr>
          <p:nvPr/>
        </p:nvSpPr>
        <p:spPr bwMode="auto">
          <a:xfrm>
            <a:off x="5581650" y="5257800"/>
            <a:ext cx="1428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65358" name="Oval 46"/>
          <p:cNvSpPr>
            <a:spLocks noChangeArrowheads="1"/>
          </p:cNvSpPr>
          <p:nvPr/>
        </p:nvSpPr>
        <p:spPr bwMode="auto">
          <a:xfrm>
            <a:off x="6027738" y="2325688"/>
            <a:ext cx="114300" cy="115887"/>
          </a:xfrm>
          <a:prstGeom prst="ellipse">
            <a:avLst/>
          </a:prstGeom>
          <a:solidFill>
            <a:schemeClr val="tx1"/>
          </a:solidFill>
          <a:ln w="28575" algn="ctr">
            <a:noFill/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65359" name="Oval 47"/>
          <p:cNvSpPr>
            <a:spLocks noChangeArrowheads="1"/>
          </p:cNvSpPr>
          <p:nvPr/>
        </p:nvSpPr>
        <p:spPr bwMode="auto">
          <a:xfrm>
            <a:off x="6022975" y="3906838"/>
            <a:ext cx="114300" cy="115887"/>
          </a:xfrm>
          <a:prstGeom prst="ellipse">
            <a:avLst/>
          </a:prstGeom>
          <a:solidFill>
            <a:schemeClr val="tx1"/>
          </a:solidFill>
          <a:ln w="28575" algn="ctr">
            <a:noFill/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65361" name="Freeform 49"/>
          <p:cNvSpPr>
            <a:spLocks/>
          </p:cNvSpPr>
          <p:nvPr/>
        </p:nvSpPr>
        <p:spPr bwMode="auto">
          <a:xfrm>
            <a:off x="5641975" y="3621088"/>
            <a:ext cx="342900" cy="239712"/>
          </a:xfrm>
          <a:custGeom>
            <a:avLst/>
            <a:gdLst/>
            <a:ahLst/>
            <a:cxnLst>
              <a:cxn ang="0">
                <a:pos x="216" y="0"/>
              </a:cxn>
              <a:cxn ang="0">
                <a:pos x="168" y="126"/>
              </a:cxn>
              <a:cxn ang="0">
                <a:pos x="0" y="150"/>
              </a:cxn>
            </a:cxnLst>
            <a:rect l="0" t="0" r="r" b="b"/>
            <a:pathLst>
              <a:path w="216" h="151">
                <a:moveTo>
                  <a:pt x="216" y="0"/>
                </a:moveTo>
                <a:cubicBezTo>
                  <a:pt x="210" y="50"/>
                  <a:pt x="204" y="101"/>
                  <a:pt x="168" y="126"/>
                </a:cubicBezTo>
                <a:cubicBezTo>
                  <a:pt x="132" y="151"/>
                  <a:pt x="66" y="150"/>
                  <a:pt x="0" y="150"/>
                </a:cubicBezTo>
              </a:path>
            </a:pathLst>
          </a:cu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65362" name="Freeform 50"/>
          <p:cNvSpPr>
            <a:spLocks/>
          </p:cNvSpPr>
          <p:nvPr/>
        </p:nvSpPr>
        <p:spPr bwMode="auto">
          <a:xfrm>
            <a:off x="7251700" y="3659188"/>
            <a:ext cx="276225" cy="219075"/>
          </a:xfrm>
          <a:custGeom>
            <a:avLst/>
            <a:gdLst/>
            <a:ahLst/>
            <a:cxnLst>
              <a:cxn ang="0">
                <a:pos x="174" y="0"/>
              </a:cxn>
              <a:cxn ang="0">
                <a:pos x="138" y="102"/>
              </a:cxn>
              <a:cxn ang="0">
                <a:pos x="0" y="138"/>
              </a:cxn>
            </a:cxnLst>
            <a:rect l="0" t="0" r="r" b="b"/>
            <a:pathLst>
              <a:path w="174" h="138">
                <a:moveTo>
                  <a:pt x="174" y="0"/>
                </a:moveTo>
                <a:cubicBezTo>
                  <a:pt x="170" y="39"/>
                  <a:pt x="167" y="79"/>
                  <a:pt x="138" y="102"/>
                </a:cubicBezTo>
                <a:cubicBezTo>
                  <a:pt x="109" y="125"/>
                  <a:pt x="54" y="131"/>
                  <a:pt x="0" y="138"/>
                </a:cubicBezTo>
              </a:path>
            </a:pathLst>
          </a:cu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65363" name="Text Box 51"/>
          <p:cNvSpPr txBox="1">
            <a:spLocks noChangeArrowheads="1"/>
          </p:cNvSpPr>
          <p:nvPr/>
        </p:nvSpPr>
        <p:spPr bwMode="auto">
          <a:xfrm>
            <a:off x="5337175" y="3373438"/>
            <a:ext cx="55245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0000FF"/>
                </a:solidFill>
              </a:rPr>
              <a:t>I</a:t>
            </a:r>
            <a:r>
              <a:rPr lang="en-US" altLang="zh-CN" baseline="-2500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1165364" name="Text Box 52"/>
          <p:cNvSpPr txBox="1">
            <a:spLocks noChangeArrowheads="1"/>
          </p:cNvSpPr>
          <p:nvPr/>
        </p:nvSpPr>
        <p:spPr bwMode="auto">
          <a:xfrm>
            <a:off x="6918325" y="3411538"/>
            <a:ext cx="55245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0000FF"/>
                </a:solidFill>
              </a:rPr>
              <a:t>I</a:t>
            </a:r>
            <a:r>
              <a:rPr lang="en-US" altLang="zh-CN" baseline="-2500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1165365" name="Text Box 53"/>
          <p:cNvSpPr txBox="1">
            <a:spLocks noChangeArrowheads="1"/>
          </p:cNvSpPr>
          <p:nvPr/>
        </p:nvSpPr>
        <p:spPr bwMode="auto">
          <a:xfrm>
            <a:off x="6575425" y="4002088"/>
            <a:ext cx="5715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R2</a:t>
            </a:r>
          </a:p>
        </p:txBody>
      </p:sp>
      <p:sp>
        <p:nvSpPr>
          <p:cNvPr id="1165366" name="Text Box 54"/>
          <p:cNvSpPr txBox="1">
            <a:spLocks noChangeArrowheads="1"/>
          </p:cNvSpPr>
          <p:nvPr/>
        </p:nvSpPr>
        <p:spPr bwMode="auto">
          <a:xfrm>
            <a:off x="5699125" y="4278313"/>
            <a:ext cx="5715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R1</a:t>
            </a:r>
          </a:p>
        </p:txBody>
      </p:sp>
      <p:sp>
        <p:nvSpPr>
          <p:cNvPr id="1165367" name="Text Box 55"/>
          <p:cNvSpPr txBox="1">
            <a:spLocks noChangeArrowheads="1"/>
          </p:cNvSpPr>
          <p:nvPr/>
        </p:nvSpPr>
        <p:spPr bwMode="auto">
          <a:xfrm>
            <a:off x="5784850" y="4916488"/>
            <a:ext cx="5715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地</a:t>
            </a:r>
          </a:p>
        </p:txBody>
      </p:sp>
      <p:sp>
        <p:nvSpPr>
          <p:cNvPr id="1165368" name="Text Box 56"/>
          <p:cNvSpPr txBox="1">
            <a:spLocks noChangeArrowheads="1"/>
          </p:cNvSpPr>
          <p:nvPr/>
        </p:nvSpPr>
        <p:spPr bwMode="auto">
          <a:xfrm>
            <a:off x="6089650" y="1792288"/>
            <a:ext cx="8509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电源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AE3357-7C51-40F6-A95E-E3A72BBB9749}" type="slidenum">
              <a:rPr lang="zh-CN" altLang="en-US"/>
              <a:pPr/>
              <a:t>65</a:t>
            </a:fld>
            <a:endParaRPr lang="en-US" altLang="zh-CN"/>
          </a:p>
        </p:txBody>
      </p:sp>
      <p:sp>
        <p:nvSpPr>
          <p:cNvPr id="116736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569325" cy="574675"/>
          </a:xfrm>
          <a:noFill/>
          <a:ln/>
        </p:spPr>
        <p:txBody>
          <a:bodyPr anchor="t"/>
          <a:lstStyle/>
          <a:p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8.1.3  </a:t>
            </a:r>
            <a:r>
              <a:rPr lang="zh-CN" altLang="en-US" sz="2800" b="1">
                <a:solidFill>
                  <a:srgbClr val="FF3300"/>
                </a:solidFill>
                <a:ea typeface="黑体" pitchFamily="2" charset="-122"/>
              </a:rPr>
              <a:t>光电隔离</a:t>
            </a:r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I/O</a:t>
            </a:r>
            <a:r>
              <a:rPr lang="zh-CN" altLang="en-US" sz="2800" b="1">
                <a:solidFill>
                  <a:schemeClr val="bg2"/>
                </a:solidFill>
                <a:ea typeface="黑体" pitchFamily="2" charset="-122"/>
              </a:rPr>
              <a:t>接口</a:t>
            </a:r>
          </a:p>
        </p:txBody>
      </p:sp>
      <p:sp>
        <p:nvSpPr>
          <p:cNvPr id="1167403" name="Text Box 43"/>
          <p:cNvSpPr txBox="1">
            <a:spLocks noChangeArrowheads="1"/>
          </p:cNvSpPr>
          <p:nvPr/>
        </p:nvSpPr>
        <p:spPr bwMode="auto">
          <a:xfrm>
            <a:off x="6300788" y="1527175"/>
            <a:ext cx="1368425" cy="8223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r>
              <a:rPr lang="zh-CN" altLang="en-US"/>
              <a:t>电源</a:t>
            </a:r>
            <a:r>
              <a:rPr lang="en-US" altLang="zh-CN"/>
              <a:t>2</a:t>
            </a:r>
          </a:p>
          <a:p>
            <a:r>
              <a:rPr lang="zh-CN" altLang="en-US"/>
              <a:t>（</a:t>
            </a:r>
            <a:r>
              <a:rPr lang="en-US" altLang="zh-CN"/>
              <a:t>V</a:t>
            </a:r>
            <a:r>
              <a:rPr lang="en-US" altLang="zh-CN" sz="1600"/>
              <a:t>DD</a:t>
            </a:r>
            <a:r>
              <a:rPr lang="zh-CN" altLang="en-US"/>
              <a:t>）</a:t>
            </a:r>
          </a:p>
        </p:txBody>
      </p:sp>
      <p:sp>
        <p:nvSpPr>
          <p:cNvPr id="1167407" name="Rectangle 47"/>
          <p:cNvSpPr>
            <a:spLocks noChangeArrowheads="1"/>
          </p:cNvSpPr>
          <p:nvPr/>
        </p:nvSpPr>
        <p:spPr bwMode="auto">
          <a:xfrm>
            <a:off x="3348038" y="2751138"/>
            <a:ext cx="215900" cy="1574800"/>
          </a:xfrm>
          <a:prstGeom prst="rect">
            <a:avLst/>
          </a:prstGeom>
          <a:solidFill>
            <a:srgbClr val="99FF99"/>
          </a:solidFill>
          <a:ln w="28575" algn="ctr">
            <a:solidFill>
              <a:schemeClr val="tx1"/>
            </a:solidFill>
            <a:miter lim="800000"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408" name="Rectangle 48"/>
          <p:cNvSpPr>
            <a:spLocks noChangeArrowheads="1"/>
          </p:cNvSpPr>
          <p:nvPr/>
        </p:nvSpPr>
        <p:spPr bwMode="auto">
          <a:xfrm>
            <a:off x="5076825" y="2822575"/>
            <a:ext cx="215900" cy="1574800"/>
          </a:xfrm>
          <a:prstGeom prst="rect">
            <a:avLst/>
          </a:prstGeom>
          <a:solidFill>
            <a:srgbClr val="99FF99"/>
          </a:solidFill>
          <a:ln w="28575" algn="ctr">
            <a:solidFill>
              <a:schemeClr val="tx1"/>
            </a:solidFill>
            <a:miter lim="800000"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409" name="Text Box 49"/>
          <p:cNvSpPr txBox="1">
            <a:spLocks noChangeArrowheads="1"/>
          </p:cNvSpPr>
          <p:nvPr/>
        </p:nvSpPr>
        <p:spPr bwMode="auto">
          <a:xfrm>
            <a:off x="2341563" y="2797175"/>
            <a:ext cx="935037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控制</a:t>
            </a:r>
          </a:p>
        </p:txBody>
      </p:sp>
      <p:sp>
        <p:nvSpPr>
          <p:cNvPr id="1167410" name="Text Box 50"/>
          <p:cNvSpPr txBox="1">
            <a:spLocks noChangeArrowheads="1"/>
          </p:cNvSpPr>
          <p:nvPr/>
        </p:nvSpPr>
        <p:spPr bwMode="auto">
          <a:xfrm>
            <a:off x="5292725" y="3878263"/>
            <a:ext cx="935038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状态</a:t>
            </a:r>
          </a:p>
        </p:txBody>
      </p:sp>
      <p:sp>
        <p:nvSpPr>
          <p:cNvPr id="1167411" name="Line 51"/>
          <p:cNvSpPr>
            <a:spLocks noChangeShapeType="1"/>
          </p:cNvSpPr>
          <p:nvPr/>
        </p:nvSpPr>
        <p:spPr bwMode="auto">
          <a:xfrm>
            <a:off x="2411413" y="3254375"/>
            <a:ext cx="93662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67412" name="Line 52"/>
          <p:cNvSpPr>
            <a:spLocks noChangeShapeType="1"/>
          </p:cNvSpPr>
          <p:nvPr/>
        </p:nvSpPr>
        <p:spPr bwMode="auto">
          <a:xfrm flipH="1">
            <a:off x="2411413" y="3830638"/>
            <a:ext cx="93662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67413" name="Line 53"/>
          <p:cNvSpPr>
            <a:spLocks noChangeShapeType="1"/>
          </p:cNvSpPr>
          <p:nvPr/>
        </p:nvSpPr>
        <p:spPr bwMode="auto">
          <a:xfrm flipH="1">
            <a:off x="5292725" y="3903663"/>
            <a:ext cx="935038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67414" name="Line 54"/>
          <p:cNvSpPr>
            <a:spLocks noChangeShapeType="1"/>
          </p:cNvSpPr>
          <p:nvPr/>
        </p:nvSpPr>
        <p:spPr bwMode="auto">
          <a:xfrm>
            <a:off x="5292725" y="3327400"/>
            <a:ext cx="935038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67415" name="Freeform 55"/>
          <p:cNvSpPr>
            <a:spLocks/>
          </p:cNvSpPr>
          <p:nvPr/>
        </p:nvSpPr>
        <p:spPr bwMode="auto">
          <a:xfrm>
            <a:off x="3563938" y="3038475"/>
            <a:ext cx="1512887" cy="301625"/>
          </a:xfrm>
          <a:custGeom>
            <a:avLst/>
            <a:gdLst/>
            <a:ahLst/>
            <a:cxnLst>
              <a:cxn ang="0">
                <a:pos x="0" y="136"/>
              </a:cxn>
              <a:cxn ang="0">
                <a:pos x="226" y="46"/>
              </a:cxn>
              <a:cxn ang="0">
                <a:pos x="272" y="182"/>
              </a:cxn>
              <a:cxn ang="0">
                <a:pos x="498" y="0"/>
              </a:cxn>
              <a:cxn ang="0">
                <a:pos x="544" y="182"/>
              </a:cxn>
              <a:cxn ang="0">
                <a:pos x="725" y="46"/>
              </a:cxn>
              <a:cxn ang="0">
                <a:pos x="771" y="182"/>
              </a:cxn>
              <a:cxn ang="0">
                <a:pos x="907" y="46"/>
              </a:cxn>
              <a:cxn ang="0">
                <a:pos x="952" y="182"/>
              </a:cxn>
              <a:cxn ang="0">
                <a:pos x="1224" y="46"/>
              </a:cxn>
            </a:cxnLst>
            <a:rect l="0" t="0" r="r" b="b"/>
            <a:pathLst>
              <a:path w="1224" h="190">
                <a:moveTo>
                  <a:pt x="0" y="136"/>
                </a:moveTo>
                <a:cubicBezTo>
                  <a:pt x="90" y="87"/>
                  <a:pt x="181" y="38"/>
                  <a:pt x="226" y="46"/>
                </a:cubicBezTo>
                <a:cubicBezTo>
                  <a:pt x="271" y="54"/>
                  <a:pt x="227" y="190"/>
                  <a:pt x="272" y="182"/>
                </a:cubicBezTo>
                <a:cubicBezTo>
                  <a:pt x="317" y="174"/>
                  <a:pt x="453" y="0"/>
                  <a:pt x="498" y="0"/>
                </a:cubicBezTo>
                <a:cubicBezTo>
                  <a:pt x="543" y="0"/>
                  <a:pt x="506" y="174"/>
                  <a:pt x="544" y="182"/>
                </a:cubicBezTo>
                <a:cubicBezTo>
                  <a:pt x="582" y="190"/>
                  <a:pt x="687" y="46"/>
                  <a:pt x="725" y="46"/>
                </a:cubicBezTo>
                <a:cubicBezTo>
                  <a:pt x="763" y="46"/>
                  <a:pt x="741" y="182"/>
                  <a:pt x="771" y="182"/>
                </a:cubicBezTo>
                <a:cubicBezTo>
                  <a:pt x="801" y="182"/>
                  <a:pt x="877" y="46"/>
                  <a:pt x="907" y="46"/>
                </a:cubicBezTo>
                <a:cubicBezTo>
                  <a:pt x="937" y="46"/>
                  <a:pt x="899" y="182"/>
                  <a:pt x="952" y="182"/>
                </a:cubicBezTo>
                <a:cubicBezTo>
                  <a:pt x="1005" y="182"/>
                  <a:pt x="1114" y="114"/>
                  <a:pt x="1224" y="46"/>
                </a:cubicBezTo>
              </a:path>
            </a:pathLst>
          </a:custGeom>
          <a:noFill/>
          <a:ln w="28575" cap="flat" cmpd="sng">
            <a:solidFill>
              <a:srgbClr val="FF6600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67416" name="Freeform 56"/>
          <p:cNvSpPr>
            <a:spLocks/>
          </p:cNvSpPr>
          <p:nvPr/>
        </p:nvSpPr>
        <p:spPr bwMode="auto">
          <a:xfrm flipH="1">
            <a:off x="3563938" y="3673475"/>
            <a:ext cx="1512887" cy="301625"/>
          </a:xfrm>
          <a:custGeom>
            <a:avLst/>
            <a:gdLst/>
            <a:ahLst/>
            <a:cxnLst>
              <a:cxn ang="0">
                <a:pos x="0" y="136"/>
              </a:cxn>
              <a:cxn ang="0">
                <a:pos x="226" y="46"/>
              </a:cxn>
              <a:cxn ang="0">
                <a:pos x="272" y="182"/>
              </a:cxn>
              <a:cxn ang="0">
                <a:pos x="498" y="0"/>
              </a:cxn>
              <a:cxn ang="0">
                <a:pos x="544" y="182"/>
              </a:cxn>
              <a:cxn ang="0">
                <a:pos x="725" y="46"/>
              </a:cxn>
              <a:cxn ang="0">
                <a:pos x="771" y="182"/>
              </a:cxn>
              <a:cxn ang="0">
                <a:pos x="907" y="46"/>
              </a:cxn>
              <a:cxn ang="0">
                <a:pos x="952" y="182"/>
              </a:cxn>
              <a:cxn ang="0">
                <a:pos x="1224" y="46"/>
              </a:cxn>
            </a:cxnLst>
            <a:rect l="0" t="0" r="r" b="b"/>
            <a:pathLst>
              <a:path w="1224" h="190">
                <a:moveTo>
                  <a:pt x="0" y="136"/>
                </a:moveTo>
                <a:cubicBezTo>
                  <a:pt x="90" y="87"/>
                  <a:pt x="181" y="38"/>
                  <a:pt x="226" y="46"/>
                </a:cubicBezTo>
                <a:cubicBezTo>
                  <a:pt x="271" y="54"/>
                  <a:pt x="227" y="190"/>
                  <a:pt x="272" y="182"/>
                </a:cubicBezTo>
                <a:cubicBezTo>
                  <a:pt x="317" y="174"/>
                  <a:pt x="453" y="0"/>
                  <a:pt x="498" y="0"/>
                </a:cubicBezTo>
                <a:cubicBezTo>
                  <a:pt x="543" y="0"/>
                  <a:pt x="506" y="174"/>
                  <a:pt x="544" y="182"/>
                </a:cubicBezTo>
                <a:cubicBezTo>
                  <a:pt x="582" y="190"/>
                  <a:pt x="687" y="46"/>
                  <a:pt x="725" y="46"/>
                </a:cubicBezTo>
                <a:cubicBezTo>
                  <a:pt x="763" y="46"/>
                  <a:pt x="741" y="182"/>
                  <a:pt x="771" y="182"/>
                </a:cubicBezTo>
                <a:cubicBezTo>
                  <a:pt x="801" y="182"/>
                  <a:pt x="877" y="46"/>
                  <a:pt x="907" y="46"/>
                </a:cubicBezTo>
                <a:cubicBezTo>
                  <a:pt x="937" y="46"/>
                  <a:pt x="899" y="182"/>
                  <a:pt x="952" y="182"/>
                </a:cubicBezTo>
                <a:cubicBezTo>
                  <a:pt x="1005" y="182"/>
                  <a:pt x="1114" y="114"/>
                  <a:pt x="1224" y="46"/>
                </a:cubicBezTo>
              </a:path>
            </a:pathLst>
          </a:custGeom>
          <a:noFill/>
          <a:ln w="28575" cap="flat" cmpd="sng">
            <a:solidFill>
              <a:srgbClr val="FF6600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67417" name="Text Box 57"/>
          <p:cNvSpPr txBox="1">
            <a:spLocks noChangeArrowheads="1"/>
          </p:cNvSpPr>
          <p:nvPr/>
        </p:nvSpPr>
        <p:spPr bwMode="auto">
          <a:xfrm>
            <a:off x="2987675" y="2293938"/>
            <a:ext cx="935038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8000"/>
                </a:solidFill>
              </a:rPr>
              <a:t>转换</a:t>
            </a:r>
          </a:p>
        </p:txBody>
      </p:sp>
      <p:sp>
        <p:nvSpPr>
          <p:cNvPr id="1167418" name="Text Box 58"/>
          <p:cNvSpPr txBox="1">
            <a:spLocks noChangeArrowheads="1"/>
          </p:cNvSpPr>
          <p:nvPr/>
        </p:nvSpPr>
        <p:spPr bwMode="auto">
          <a:xfrm>
            <a:off x="4716463" y="2365375"/>
            <a:ext cx="935037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8000"/>
                </a:solidFill>
              </a:rPr>
              <a:t>转换</a:t>
            </a:r>
          </a:p>
        </p:txBody>
      </p:sp>
      <p:grpSp>
        <p:nvGrpSpPr>
          <p:cNvPr id="1167433" name="Group 73"/>
          <p:cNvGrpSpPr>
            <a:grpSpLocks/>
          </p:cNvGrpSpPr>
          <p:nvPr/>
        </p:nvGrpSpPr>
        <p:grpSpPr bwMode="auto">
          <a:xfrm>
            <a:off x="971550" y="1497013"/>
            <a:ext cx="1584325" cy="3438525"/>
            <a:chOff x="612" y="962"/>
            <a:chExt cx="998" cy="2166"/>
          </a:xfrm>
        </p:grpSpPr>
        <p:sp>
          <p:nvSpPr>
            <p:cNvPr id="1167399" name="Rectangle 39"/>
            <p:cNvSpPr>
              <a:spLocks noChangeArrowheads="1"/>
            </p:cNvSpPr>
            <p:nvPr/>
          </p:nvSpPr>
          <p:spPr bwMode="auto">
            <a:xfrm>
              <a:off x="612" y="1757"/>
              <a:ext cx="902" cy="992"/>
            </a:xfrm>
            <a:prstGeom prst="rect">
              <a:avLst/>
            </a:prstGeom>
            <a:solidFill>
              <a:srgbClr val="FFFF99"/>
            </a:solidFill>
            <a:ln w="28575" algn="ctr">
              <a:solidFill>
                <a:schemeClr val="tx1"/>
              </a:solidFill>
              <a:miter lim="800000"/>
              <a:headEnd/>
              <a:tailEnd type="none" w="med" len="lg"/>
            </a:ln>
            <a:effectLst/>
          </p:spPr>
          <p:txBody>
            <a:bodyPr wrap="none" anchor="ctr"/>
            <a:lstStyle/>
            <a:p>
              <a:r>
                <a:rPr lang="zh-CN" altLang="en-US"/>
                <a:t>电路</a:t>
              </a:r>
              <a:r>
                <a:rPr lang="en-US" altLang="zh-CN"/>
                <a:t>1</a:t>
              </a:r>
              <a:r>
                <a:rPr lang="zh-CN" altLang="en-US"/>
                <a:t>：</a:t>
              </a:r>
            </a:p>
            <a:p>
              <a:r>
                <a:rPr lang="zh-CN" altLang="en-US"/>
                <a:t>数字系统</a:t>
              </a:r>
            </a:p>
            <a:p>
              <a:r>
                <a:rPr lang="zh-CN" altLang="en-US"/>
                <a:t>（弱电）</a:t>
              </a:r>
            </a:p>
          </p:txBody>
        </p:sp>
        <p:sp>
          <p:nvSpPr>
            <p:cNvPr id="1167404" name="Oval 44"/>
            <p:cNvSpPr>
              <a:spLocks noChangeArrowheads="1"/>
            </p:cNvSpPr>
            <p:nvPr/>
          </p:nvSpPr>
          <p:spPr bwMode="auto">
            <a:xfrm>
              <a:off x="1021" y="1439"/>
              <a:ext cx="90" cy="91"/>
            </a:xfrm>
            <a:prstGeom prst="ellips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67405" name="Line 45"/>
            <p:cNvSpPr>
              <a:spLocks noChangeShapeType="1"/>
            </p:cNvSpPr>
            <p:nvPr/>
          </p:nvSpPr>
          <p:spPr bwMode="auto">
            <a:xfrm>
              <a:off x="1066" y="1530"/>
              <a:ext cx="0" cy="2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67406" name="Text Box 46"/>
            <p:cNvSpPr txBox="1">
              <a:spLocks noChangeArrowheads="1"/>
            </p:cNvSpPr>
            <p:nvPr/>
          </p:nvSpPr>
          <p:spPr bwMode="auto">
            <a:xfrm>
              <a:off x="657" y="962"/>
              <a:ext cx="862" cy="518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/>
                <a:t>电源</a:t>
              </a:r>
              <a:r>
                <a:rPr lang="en-US" altLang="zh-CN"/>
                <a:t>1</a:t>
              </a:r>
            </a:p>
            <a:p>
              <a:r>
                <a:rPr lang="zh-CN" altLang="en-US"/>
                <a:t>（</a:t>
              </a:r>
              <a:r>
                <a:rPr lang="en-US" altLang="zh-CN"/>
                <a:t>V</a:t>
              </a:r>
              <a:r>
                <a:rPr lang="en-US" altLang="zh-CN" sz="1600"/>
                <a:t>CC</a:t>
              </a:r>
              <a:r>
                <a:rPr lang="zh-CN" altLang="en-US"/>
                <a:t>）</a:t>
              </a:r>
            </a:p>
          </p:txBody>
        </p:sp>
        <p:sp>
          <p:nvSpPr>
            <p:cNvPr id="1167419" name="Line 59"/>
            <p:cNvSpPr>
              <a:spLocks noChangeShapeType="1"/>
            </p:cNvSpPr>
            <p:nvPr/>
          </p:nvSpPr>
          <p:spPr bwMode="auto">
            <a:xfrm>
              <a:off x="1073" y="2740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67420" name="Line 60"/>
            <p:cNvSpPr>
              <a:spLocks noChangeShapeType="1"/>
            </p:cNvSpPr>
            <p:nvPr/>
          </p:nvSpPr>
          <p:spPr bwMode="auto">
            <a:xfrm>
              <a:off x="937" y="2922"/>
              <a:ext cx="27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67421" name="Line 61"/>
            <p:cNvSpPr>
              <a:spLocks noChangeShapeType="1"/>
            </p:cNvSpPr>
            <p:nvPr/>
          </p:nvSpPr>
          <p:spPr bwMode="auto">
            <a:xfrm>
              <a:off x="982" y="2988"/>
              <a:ext cx="18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67422" name="Line 62"/>
            <p:cNvSpPr>
              <a:spLocks noChangeShapeType="1"/>
            </p:cNvSpPr>
            <p:nvPr/>
          </p:nvSpPr>
          <p:spPr bwMode="auto">
            <a:xfrm>
              <a:off x="1028" y="3055"/>
              <a:ext cx="9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67423" name="Text Box 63"/>
            <p:cNvSpPr txBox="1">
              <a:spLocks noChangeArrowheads="1"/>
            </p:cNvSpPr>
            <p:nvPr/>
          </p:nvSpPr>
          <p:spPr bwMode="auto">
            <a:xfrm>
              <a:off x="1156" y="2840"/>
              <a:ext cx="454" cy="288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/>
                <a:t>地</a:t>
              </a:r>
              <a:r>
                <a:rPr lang="en-US" altLang="zh-CN"/>
                <a:t>1</a:t>
              </a:r>
            </a:p>
          </p:txBody>
        </p:sp>
      </p:grpSp>
      <p:grpSp>
        <p:nvGrpSpPr>
          <p:cNvPr id="1167434" name="Group 74"/>
          <p:cNvGrpSpPr>
            <a:grpSpLocks/>
          </p:cNvGrpSpPr>
          <p:nvPr/>
        </p:nvGrpSpPr>
        <p:grpSpPr bwMode="auto">
          <a:xfrm>
            <a:off x="6227763" y="2327275"/>
            <a:ext cx="1585912" cy="2655888"/>
            <a:chOff x="3923" y="1485"/>
            <a:chExt cx="999" cy="1673"/>
          </a:xfrm>
        </p:grpSpPr>
        <p:sp>
          <p:nvSpPr>
            <p:cNvPr id="1167400" name="Rectangle 40"/>
            <p:cNvSpPr>
              <a:spLocks noChangeArrowheads="1"/>
            </p:cNvSpPr>
            <p:nvPr/>
          </p:nvSpPr>
          <p:spPr bwMode="auto">
            <a:xfrm>
              <a:off x="3923" y="1803"/>
              <a:ext cx="902" cy="992"/>
            </a:xfrm>
            <a:prstGeom prst="rect">
              <a:avLst/>
            </a:prstGeom>
            <a:solidFill>
              <a:srgbClr val="FFCC99"/>
            </a:solidFill>
            <a:ln w="28575" algn="ctr">
              <a:solidFill>
                <a:schemeClr val="tx1"/>
              </a:solidFill>
              <a:miter lim="800000"/>
              <a:headEnd/>
              <a:tailEnd type="none" w="med" len="lg"/>
            </a:ln>
            <a:effectLst/>
          </p:spPr>
          <p:txBody>
            <a:bodyPr wrap="none" anchor="ctr"/>
            <a:lstStyle/>
            <a:p>
              <a:r>
                <a:rPr lang="zh-CN" altLang="en-US"/>
                <a:t>电路</a:t>
              </a:r>
              <a:r>
                <a:rPr lang="en-US" altLang="zh-CN"/>
                <a:t>2</a:t>
              </a:r>
              <a:r>
                <a:rPr lang="zh-CN" altLang="en-US"/>
                <a:t>：</a:t>
              </a:r>
            </a:p>
            <a:p>
              <a:r>
                <a:rPr lang="zh-CN" altLang="en-US"/>
                <a:t>执行机构</a:t>
              </a:r>
            </a:p>
            <a:p>
              <a:r>
                <a:rPr lang="zh-CN" altLang="en-US"/>
                <a:t>（强电）</a:t>
              </a:r>
            </a:p>
          </p:txBody>
        </p:sp>
        <p:sp>
          <p:nvSpPr>
            <p:cNvPr id="1167401" name="Oval 41"/>
            <p:cNvSpPr>
              <a:spLocks noChangeArrowheads="1"/>
            </p:cNvSpPr>
            <p:nvPr/>
          </p:nvSpPr>
          <p:spPr bwMode="auto">
            <a:xfrm>
              <a:off x="4332" y="1485"/>
              <a:ext cx="90" cy="91"/>
            </a:xfrm>
            <a:prstGeom prst="ellips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67402" name="Line 42"/>
            <p:cNvSpPr>
              <a:spLocks noChangeShapeType="1"/>
            </p:cNvSpPr>
            <p:nvPr/>
          </p:nvSpPr>
          <p:spPr bwMode="auto">
            <a:xfrm>
              <a:off x="4377" y="1576"/>
              <a:ext cx="0" cy="2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67424" name="Line 64"/>
            <p:cNvSpPr>
              <a:spLocks noChangeShapeType="1"/>
            </p:cNvSpPr>
            <p:nvPr/>
          </p:nvSpPr>
          <p:spPr bwMode="auto">
            <a:xfrm>
              <a:off x="4377" y="2795"/>
              <a:ext cx="0" cy="2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67425" name="Line 65"/>
            <p:cNvSpPr>
              <a:spLocks noChangeShapeType="1"/>
            </p:cNvSpPr>
            <p:nvPr/>
          </p:nvSpPr>
          <p:spPr bwMode="auto">
            <a:xfrm>
              <a:off x="4241" y="3022"/>
              <a:ext cx="27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67426" name="Text Box 66"/>
            <p:cNvSpPr txBox="1">
              <a:spLocks noChangeArrowheads="1"/>
            </p:cNvSpPr>
            <p:nvPr/>
          </p:nvSpPr>
          <p:spPr bwMode="auto">
            <a:xfrm>
              <a:off x="4468" y="2870"/>
              <a:ext cx="454" cy="288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/>
                <a:t>地</a:t>
              </a:r>
              <a:r>
                <a:rPr lang="en-US" altLang="zh-CN"/>
                <a:t>2</a:t>
              </a:r>
            </a:p>
          </p:txBody>
        </p:sp>
      </p:grpSp>
      <p:sp>
        <p:nvSpPr>
          <p:cNvPr id="1167427" name="Text Box 67"/>
          <p:cNvSpPr txBox="1">
            <a:spLocks noChangeArrowheads="1"/>
          </p:cNvSpPr>
          <p:nvPr/>
        </p:nvSpPr>
        <p:spPr bwMode="auto">
          <a:xfrm>
            <a:off x="3635375" y="4191000"/>
            <a:ext cx="12954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FF3300"/>
                </a:solidFill>
              </a:rPr>
              <a:t>光 </a:t>
            </a:r>
            <a:r>
              <a:rPr lang="en-US" altLang="zh-CN">
                <a:solidFill>
                  <a:srgbClr val="FF3300"/>
                </a:solidFill>
              </a:rPr>
              <a:t>/ </a:t>
            </a:r>
            <a:r>
              <a:rPr lang="zh-CN" altLang="en-US">
                <a:solidFill>
                  <a:srgbClr val="FF3300"/>
                </a:solidFill>
              </a:rPr>
              <a:t>磁</a:t>
            </a:r>
          </a:p>
        </p:txBody>
      </p:sp>
      <p:sp>
        <p:nvSpPr>
          <p:cNvPr id="1167428" name="AutoShape 68"/>
          <p:cNvSpPr>
            <a:spLocks noChangeArrowheads="1"/>
          </p:cNvSpPr>
          <p:nvPr/>
        </p:nvSpPr>
        <p:spPr bwMode="auto">
          <a:xfrm>
            <a:off x="3457575" y="2894013"/>
            <a:ext cx="1728788" cy="1296987"/>
          </a:xfrm>
          <a:prstGeom prst="roundRect">
            <a:avLst>
              <a:gd name="adj" fmla="val 16667"/>
            </a:avLst>
          </a:prstGeom>
          <a:noFill/>
          <a:ln w="19050" algn="ctr">
            <a:solidFill>
              <a:srgbClr val="D60093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67429" name="Text Box 69"/>
          <p:cNvSpPr txBox="1">
            <a:spLocks noChangeArrowheads="1"/>
          </p:cNvSpPr>
          <p:nvPr/>
        </p:nvSpPr>
        <p:spPr bwMode="auto">
          <a:xfrm>
            <a:off x="1692275" y="5199063"/>
            <a:ext cx="3024188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6600CC"/>
                </a:solidFill>
              </a:rPr>
              <a:t>速度快，器件体积小</a:t>
            </a:r>
            <a:endParaRPr lang="en-US" altLang="zh-CN">
              <a:solidFill>
                <a:srgbClr val="6600CC"/>
              </a:solidFill>
            </a:endParaRPr>
          </a:p>
        </p:txBody>
      </p:sp>
      <p:sp>
        <p:nvSpPr>
          <p:cNvPr id="1167430" name="Text Box 70"/>
          <p:cNvSpPr txBox="1">
            <a:spLocks noChangeArrowheads="1"/>
          </p:cNvSpPr>
          <p:nvPr/>
        </p:nvSpPr>
        <p:spPr bwMode="auto">
          <a:xfrm>
            <a:off x="4932363" y="5199063"/>
            <a:ext cx="2160587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6600CC"/>
                </a:solidFill>
              </a:rPr>
              <a:t>慢（继电器）</a:t>
            </a:r>
            <a:endParaRPr lang="en-US" altLang="zh-CN">
              <a:solidFill>
                <a:srgbClr val="6600CC"/>
              </a:solidFill>
            </a:endParaRPr>
          </a:p>
        </p:txBody>
      </p:sp>
      <p:sp>
        <p:nvSpPr>
          <p:cNvPr id="1167431" name="Line 71"/>
          <p:cNvSpPr>
            <a:spLocks noChangeShapeType="1"/>
          </p:cNvSpPr>
          <p:nvPr/>
        </p:nvSpPr>
        <p:spPr bwMode="auto">
          <a:xfrm flipH="1">
            <a:off x="3563938" y="4622800"/>
            <a:ext cx="431800" cy="576263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67432" name="Line 72"/>
          <p:cNvSpPr>
            <a:spLocks noChangeShapeType="1"/>
          </p:cNvSpPr>
          <p:nvPr/>
        </p:nvSpPr>
        <p:spPr bwMode="auto">
          <a:xfrm>
            <a:off x="4572000" y="4622800"/>
            <a:ext cx="576263" cy="6477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67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67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67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67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67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67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67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67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67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67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67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67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67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67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67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67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67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67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67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67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67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67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67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67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4" dur="500"/>
                                        <p:tgtEl>
                                          <p:spTgt spid="1167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2" dur="500"/>
                                        <p:tgtEl>
                                          <p:spTgt spid="1167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07" grpId="0" animBg="1"/>
      <p:bldP spid="1167408" grpId="0" animBg="1"/>
      <p:bldP spid="1167409" grpId="0"/>
      <p:bldP spid="1167410" grpId="0"/>
      <p:bldP spid="1167411" grpId="0" animBg="1"/>
      <p:bldP spid="1167412" grpId="0" animBg="1"/>
      <p:bldP spid="1167413" grpId="0" animBg="1"/>
      <p:bldP spid="1167414" grpId="0" animBg="1"/>
      <p:bldP spid="1167415" grpId="0" animBg="1"/>
      <p:bldP spid="1167416" grpId="0" animBg="1"/>
      <p:bldP spid="1167417" grpId="0"/>
      <p:bldP spid="1167418" grpId="0"/>
      <p:bldP spid="1167427" grpId="0"/>
      <p:bldP spid="1167428" grpId="0" animBg="1"/>
      <p:bldP spid="1167429" grpId="0"/>
      <p:bldP spid="1167430" grpId="0"/>
      <p:bldP spid="1167431" grpId="0" animBg="1"/>
      <p:bldP spid="116743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E512D1-E670-4177-A4F4-E1D8455FE807}" type="slidenum">
              <a:rPr lang="zh-CN" altLang="en-US"/>
              <a:pPr/>
              <a:t>66</a:t>
            </a:fld>
            <a:endParaRPr lang="en-US" altLang="zh-CN"/>
          </a:p>
        </p:txBody>
      </p:sp>
      <p:sp>
        <p:nvSpPr>
          <p:cNvPr id="116633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569325" cy="935038"/>
          </a:xfrm>
          <a:noFill/>
          <a:ln/>
        </p:spPr>
        <p:txBody>
          <a:bodyPr anchor="t"/>
          <a:lstStyle/>
          <a:p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8.1.3  </a:t>
            </a:r>
            <a:r>
              <a:rPr lang="zh-CN" altLang="en-US" sz="2800" b="1">
                <a:solidFill>
                  <a:srgbClr val="FF3300"/>
                </a:solidFill>
                <a:ea typeface="黑体" pitchFamily="2" charset="-122"/>
              </a:rPr>
              <a:t>光电隔离</a:t>
            </a:r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I/O</a:t>
            </a:r>
            <a:r>
              <a:rPr lang="zh-CN" altLang="en-US" sz="2800" b="1">
                <a:solidFill>
                  <a:schemeClr val="bg2"/>
                </a:solidFill>
                <a:ea typeface="黑体" pitchFamily="2" charset="-122"/>
              </a:rPr>
              <a:t>接口</a:t>
            </a:r>
            <a:r>
              <a:rPr lang="zh-CN" altLang="en-US" sz="2800" b="1">
                <a:solidFill>
                  <a:srgbClr val="006600"/>
                </a:solidFill>
                <a:ea typeface="黑体" pitchFamily="2" charset="-122"/>
              </a:rPr>
              <a:t/>
            </a:r>
            <a:br>
              <a:rPr lang="zh-CN" altLang="en-US" sz="2800" b="1">
                <a:solidFill>
                  <a:srgbClr val="006600"/>
                </a:solidFill>
                <a:ea typeface="黑体" pitchFamily="2" charset="-122"/>
              </a:rPr>
            </a:br>
            <a:r>
              <a:rPr lang="zh-CN" altLang="en-US" sz="2800" b="1">
                <a:solidFill>
                  <a:srgbClr val="006600"/>
                </a:solidFill>
                <a:ea typeface="黑体" pitchFamily="2" charset="-122"/>
              </a:rPr>
              <a:t> </a:t>
            </a:r>
            <a:r>
              <a:rPr lang="zh-CN" altLang="en-US" sz="2800" b="1">
                <a:solidFill>
                  <a:srgbClr val="D60093"/>
                </a:solidFill>
                <a:ea typeface="黑体" pitchFamily="2" charset="-122"/>
              </a:rPr>
              <a:t>一、光电隔离器件</a:t>
            </a:r>
          </a:p>
        </p:txBody>
      </p:sp>
      <p:sp>
        <p:nvSpPr>
          <p:cNvPr id="1166340" name="Text Box 4"/>
          <p:cNvSpPr txBox="1">
            <a:spLocks noChangeArrowheads="1"/>
          </p:cNvSpPr>
          <p:nvPr/>
        </p:nvSpPr>
        <p:spPr bwMode="auto">
          <a:xfrm>
            <a:off x="2236788" y="5276850"/>
            <a:ext cx="449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  <a:buClrTx/>
              <a:buFontTx/>
              <a:buNone/>
            </a:pPr>
            <a:r>
              <a:rPr kumimoji="1" lang="zh-CN" altLang="en-US">
                <a:solidFill>
                  <a:schemeClr val="bg2"/>
                </a:solidFill>
              </a:rPr>
              <a:t>图</a:t>
            </a:r>
            <a:r>
              <a:rPr kumimoji="1" lang="en-US" altLang="zh-CN">
                <a:solidFill>
                  <a:schemeClr val="bg2"/>
                </a:solidFill>
              </a:rPr>
              <a:t>8.17   </a:t>
            </a:r>
            <a:r>
              <a:rPr kumimoji="1" lang="zh-CN" altLang="en-US">
                <a:solidFill>
                  <a:schemeClr val="bg2"/>
                </a:solidFill>
              </a:rPr>
              <a:t>光电隔离器件电原理图 </a:t>
            </a:r>
          </a:p>
        </p:txBody>
      </p:sp>
      <p:graphicFrame>
        <p:nvGraphicFramePr>
          <p:cNvPr id="1166341" name="Object 5"/>
          <p:cNvGraphicFramePr>
            <a:graphicFrameLocks noChangeAspect="1"/>
          </p:cNvGraphicFramePr>
          <p:nvPr/>
        </p:nvGraphicFramePr>
        <p:xfrm>
          <a:off x="2514600" y="1371600"/>
          <a:ext cx="3551238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6342" name="Visio" r:id="rId3" imgW="1109020" imgH="1165387" progId="Visio.Drawing.11">
                  <p:embed/>
                </p:oleObj>
              </mc:Choice>
              <mc:Fallback>
                <p:oleObj name="Visio" r:id="rId3" imgW="1109020" imgH="1165387" progId="Visio.Drawing.11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1371600"/>
                        <a:ext cx="3551238" cy="373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6342" name="Text Box 6"/>
          <p:cNvSpPr txBox="1">
            <a:spLocks noChangeArrowheads="1"/>
          </p:cNvSpPr>
          <p:nvPr/>
        </p:nvSpPr>
        <p:spPr bwMode="auto">
          <a:xfrm>
            <a:off x="539750" y="3860800"/>
            <a:ext cx="180022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rgbClr val="FF0000"/>
                </a:solidFill>
              </a:rPr>
              <a:t>发光二极管</a:t>
            </a:r>
          </a:p>
        </p:txBody>
      </p:sp>
      <p:sp>
        <p:nvSpPr>
          <p:cNvPr id="1166343" name="Text Box 7"/>
          <p:cNvSpPr txBox="1">
            <a:spLocks noChangeArrowheads="1"/>
          </p:cNvSpPr>
          <p:nvPr/>
        </p:nvSpPr>
        <p:spPr bwMode="auto">
          <a:xfrm>
            <a:off x="6227763" y="3789363"/>
            <a:ext cx="180022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rgbClr val="FF0000"/>
                </a:solidFill>
              </a:rPr>
              <a:t>光敏三极管</a:t>
            </a:r>
          </a:p>
        </p:txBody>
      </p:sp>
      <p:sp>
        <p:nvSpPr>
          <p:cNvPr id="1166344" name="Line 8"/>
          <p:cNvSpPr>
            <a:spLocks noChangeShapeType="1"/>
          </p:cNvSpPr>
          <p:nvPr/>
        </p:nvSpPr>
        <p:spPr bwMode="auto">
          <a:xfrm flipV="1">
            <a:off x="2195513" y="3429000"/>
            <a:ext cx="863600" cy="576263"/>
          </a:xfrm>
          <a:prstGeom prst="line">
            <a:avLst/>
          </a:prstGeom>
          <a:noFill/>
          <a:ln w="28575">
            <a:solidFill>
              <a:srgbClr val="D60093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66345" name="Line 9"/>
          <p:cNvSpPr>
            <a:spLocks noChangeShapeType="1"/>
          </p:cNvSpPr>
          <p:nvPr/>
        </p:nvSpPr>
        <p:spPr bwMode="auto">
          <a:xfrm flipH="1" flipV="1">
            <a:off x="5292725" y="3429000"/>
            <a:ext cx="1008063" cy="504825"/>
          </a:xfrm>
          <a:prstGeom prst="line">
            <a:avLst/>
          </a:prstGeom>
          <a:noFill/>
          <a:ln w="28575">
            <a:solidFill>
              <a:srgbClr val="D60093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66346" name="Line 10"/>
          <p:cNvSpPr>
            <a:spLocks noChangeShapeType="1"/>
          </p:cNvSpPr>
          <p:nvPr/>
        </p:nvSpPr>
        <p:spPr bwMode="auto">
          <a:xfrm>
            <a:off x="3276600" y="2349500"/>
            <a:ext cx="0" cy="35877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66347" name="Text Box 11"/>
          <p:cNvSpPr txBox="1">
            <a:spLocks noChangeArrowheads="1"/>
          </p:cNvSpPr>
          <p:nvPr/>
        </p:nvSpPr>
        <p:spPr bwMode="auto">
          <a:xfrm>
            <a:off x="2916238" y="2349500"/>
            <a:ext cx="360362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0000FF"/>
                </a:solidFill>
              </a:rPr>
              <a:t>I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84E6E4-24B2-44F0-9717-409BEC7CA625}" type="slidenum">
              <a:rPr lang="zh-CN" altLang="en-US"/>
              <a:pPr/>
              <a:t>67</a:t>
            </a:fld>
            <a:endParaRPr lang="en-US" altLang="zh-CN"/>
          </a:p>
        </p:txBody>
      </p:sp>
      <p:sp>
        <p:nvSpPr>
          <p:cNvPr id="121139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569325" cy="935038"/>
          </a:xfrm>
          <a:noFill/>
          <a:ln/>
        </p:spPr>
        <p:txBody>
          <a:bodyPr anchor="t"/>
          <a:lstStyle/>
          <a:p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8.1.3  </a:t>
            </a:r>
            <a:r>
              <a:rPr lang="zh-CN" altLang="en-US" sz="2800" b="1">
                <a:solidFill>
                  <a:srgbClr val="FF3300"/>
                </a:solidFill>
                <a:ea typeface="黑体" pitchFamily="2" charset="-122"/>
              </a:rPr>
              <a:t>光电隔离</a:t>
            </a:r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I/O</a:t>
            </a:r>
            <a:r>
              <a:rPr lang="zh-CN" altLang="en-US" sz="2800" b="1">
                <a:solidFill>
                  <a:schemeClr val="bg2"/>
                </a:solidFill>
                <a:ea typeface="黑体" pitchFamily="2" charset="-122"/>
              </a:rPr>
              <a:t>接口</a:t>
            </a:r>
            <a:r>
              <a:rPr lang="zh-CN" altLang="en-US" sz="2800" b="1">
                <a:solidFill>
                  <a:srgbClr val="006600"/>
                </a:solidFill>
                <a:ea typeface="黑体" pitchFamily="2" charset="-122"/>
              </a:rPr>
              <a:t/>
            </a:r>
            <a:br>
              <a:rPr lang="zh-CN" altLang="en-US" sz="2800" b="1">
                <a:solidFill>
                  <a:srgbClr val="006600"/>
                </a:solidFill>
                <a:ea typeface="黑体" pitchFamily="2" charset="-122"/>
              </a:rPr>
            </a:br>
            <a:r>
              <a:rPr lang="zh-CN" altLang="en-US" sz="2800" b="1">
                <a:solidFill>
                  <a:srgbClr val="006600"/>
                </a:solidFill>
                <a:ea typeface="黑体" pitchFamily="2" charset="-122"/>
              </a:rPr>
              <a:t> </a:t>
            </a:r>
            <a:r>
              <a:rPr lang="zh-CN" altLang="en-US" sz="2800" b="1">
                <a:solidFill>
                  <a:srgbClr val="D60093"/>
                </a:solidFill>
                <a:ea typeface="黑体" pitchFamily="2" charset="-122"/>
              </a:rPr>
              <a:t>一、光电隔离器件</a:t>
            </a:r>
          </a:p>
        </p:txBody>
      </p:sp>
      <p:sp>
        <p:nvSpPr>
          <p:cNvPr id="1211395" name="Text Box 3"/>
          <p:cNvSpPr txBox="1">
            <a:spLocks noChangeArrowheads="1"/>
          </p:cNvSpPr>
          <p:nvPr/>
        </p:nvSpPr>
        <p:spPr bwMode="auto">
          <a:xfrm>
            <a:off x="2308225" y="5949950"/>
            <a:ext cx="449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>
                <a:solidFill>
                  <a:schemeClr val="bg2"/>
                </a:solidFill>
              </a:rPr>
              <a:t>光电隔离器件及原理图符号 </a:t>
            </a:r>
          </a:p>
        </p:txBody>
      </p:sp>
      <p:pic>
        <p:nvPicPr>
          <p:cNvPr id="1211403" name="Picture 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6725" y="1473200"/>
            <a:ext cx="4962525" cy="41878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</p:pic>
      <p:pic>
        <p:nvPicPr>
          <p:cNvPr id="1211404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5600" y="1916113"/>
            <a:ext cx="3708400" cy="179705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</p:pic>
      <p:sp>
        <p:nvSpPr>
          <p:cNvPr id="1211406" name="Freeform 14"/>
          <p:cNvSpPr>
            <a:spLocks/>
          </p:cNvSpPr>
          <p:nvPr/>
        </p:nvSpPr>
        <p:spPr bwMode="auto">
          <a:xfrm>
            <a:off x="4211638" y="908050"/>
            <a:ext cx="2376487" cy="1225550"/>
          </a:xfrm>
          <a:custGeom>
            <a:avLst/>
            <a:gdLst/>
            <a:ahLst/>
            <a:cxnLst>
              <a:cxn ang="0">
                <a:pos x="0" y="726"/>
              </a:cxn>
              <a:cxn ang="0">
                <a:pos x="771" y="0"/>
              </a:cxn>
              <a:cxn ang="0">
                <a:pos x="1497" y="726"/>
              </a:cxn>
            </a:cxnLst>
            <a:rect l="0" t="0" r="r" b="b"/>
            <a:pathLst>
              <a:path w="1497" h="726">
                <a:moveTo>
                  <a:pt x="0" y="726"/>
                </a:moveTo>
                <a:cubicBezTo>
                  <a:pt x="261" y="363"/>
                  <a:pt x="522" y="0"/>
                  <a:pt x="771" y="0"/>
                </a:cubicBezTo>
                <a:cubicBezTo>
                  <a:pt x="1020" y="0"/>
                  <a:pt x="1258" y="363"/>
                  <a:pt x="1497" y="726"/>
                </a:cubicBezTo>
              </a:path>
            </a:pathLst>
          </a:custGeom>
          <a:noFill/>
          <a:ln w="28575" cap="flat" cmpd="sng">
            <a:solidFill>
              <a:srgbClr val="FF6600"/>
            </a:solidFill>
            <a:prstDash val="solid"/>
            <a:round/>
            <a:headEnd type="triangle" w="med" len="lg"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211407" name="Oval 15"/>
          <p:cNvSpPr>
            <a:spLocks noChangeArrowheads="1"/>
          </p:cNvSpPr>
          <p:nvPr/>
        </p:nvSpPr>
        <p:spPr bwMode="auto">
          <a:xfrm>
            <a:off x="3492500" y="1916113"/>
            <a:ext cx="1295400" cy="1728787"/>
          </a:xfrm>
          <a:prstGeom prst="ellipse">
            <a:avLst/>
          </a:prstGeom>
          <a:noFill/>
          <a:ln w="28575" algn="ctr">
            <a:solidFill>
              <a:srgbClr val="FFFF00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A70AFB-C24C-4497-AE31-FDE84493CBDA}" type="slidenum">
              <a:rPr lang="zh-CN" altLang="en-US"/>
              <a:pPr/>
              <a:t>68</a:t>
            </a:fld>
            <a:endParaRPr lang="en-US" altLang="zh-CN"/>
          </a:p>
        </p:txBody>
      </p:sp>
      <p:sp>
        <p:nvSpPr>
          <p:cNvPr id="117043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569325" cy="935038"/>
          </a:xfrm>
          <a:noFill/>
          <a:ln/>
        </p:spPr>
        <p:txBody>
          <a:bodyPr anchor="t"/>
          <a:lstStyle/>
          <a:p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8.1.3  </a:t>
            </a:r>
            <a:r>
              <a:rPr lang="zh-CN" altLang="en-US" sz="2800" b="1">
                <a:solidFill>
                  <a:srgbClr val="FF3300"/>
                </a:solidFill>
                <a:ea typeface="黑体" pitchFamily="2" charset="-122"/>
              </a:rPr>
              <a:t>光电隔离</a:t>
            </a:r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I/O</a:t>
            </a:r>
            <a:r>
              <a:rPr lang="zh-CN" altLang="en-US" sz="2800" b="1">
                <a:solidFill>
                  <a:schemeClr val="bg2"/>
                </a:solidFill>
                <a:ea typeface="黑体" pitchFamily="2" charset="-122"/>
              </a:rPr>
              <a:t>接口</a:t>
            </a:r>
            <a:r>
              <a:rPr lang="zh-CN" altLang="en-US" sz="2800" b="1">
                <a:solidFill>
                  <a:srgbClr val="006600"/>
                </a:solidFill>
                <a:ea typeface="黑体" pitchFamily="2" charset="-122"/>
              </a:rPr>
              <a:t/>
            </a:r>
            <a:br>
              <a:rPr lang="zh-CN" altLang="en-US" sz="2800" b="1">
                <a:solidFill>
                  <a:srgbClr val="006600"/>
                </a:solidFill>
                <a:ea typeface="黑体" pitchFamily="2" charset="-122"/>
              </a:rPr>
            </a:br>
            <a:r>
              <a:rPr lang="zh-CN" altLang="en-US" sz="2800" b="1">
                <a:solidFill>
                  <a:srgbClr val="006600"/>
                </a:solidFill>
                <a:ea typeface="黑体" pitchFamily="2" charset="-122"/>
              </a:rPr>
              <a:t> </a:t>
            </a:r>
            <a:r>
              <a:rPr lang="zh-CN" altLang="en-US" sz="2800" b="1">
                <a:solidFill>
                  <a:srgbClr val="D60093"/>
                </a:solidFill>
                <a:ea typeface="黑体" pitchFamily="2" charset="-122"/>
              </a:rPr>
              <a:t>二、光电隔离</a:t>
            </a:r>
            <a:r>
              <a:rPr lang="en-US" altLang="zh-CN" sz="2800" b="1">
                <a:solidFill>
                  <a:srgbClr val="D60093"/>
                </a:solidFill>
                <a:ea typeface="黑体" pitchFamily="2" charset="-122"/>
              </a:rPr>
              <a:t>I/O</a:t>
            </a:r>
            <a:r>
              <a:rPr lang="zh-CN" altLang="en-US" sz="2800" b="1">
                <a:solidFill>
                  <a:srgbClr val="D60093"/>
                </a:solidFill>
                <a:ea typeface="黑体" pitchFamily="2" charset="-122"/>
              </a:rPr>
              <a:t>接口电路</a:t>
            </a:r>
          </a:p>
        </p:txBody>
      </p:sp>
      <p:sp>
        <p:nvSpPr>
          <p:cNvPr id="1170435" name="Text Box 3"/>
          <p:cNvSpPr txBox="1">
            <a:spLocks noChangeArrowheads="1"/>
          </p:cNvSpPr>
          <p:nvPr/>
        </p:nvSpPr>
        <p:spPr bwMode="auto">
          <a:xfrm>
            <a:off x="2700338" y="5454650"/>
            <a:ext cx="4419600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000">
                <a:solidFill>
                  <a:schemeClr val="bg2"/>
                </a:solidFill>
              </a:rPr>
              <a:t>图</a:t>
            </a:r>
            <a:r>
              <a:rPr kumimoji="1" lang="en-US" altLang="zh-CN" sz="2000">
                <a:solidFill>
                  <a:schemeClr val="bg2"/>
                </a:solidFill>
              </a:rPr>
              <a:t>8.18  </a:t>
            </a:r>
            <a:r>
              <a:rPr kumimoji="1" lang="zh-CN" altLang="en-US" sz="2000">
                <a:solidFill>
                  <a:schemeClr val="bg2"/>
                </a:solidFill>
              </a:rPr>
              <a:t>光电隔离输入</a:t>
            </a:r>
            <a:r>
              <a:rPr kumimoji="1" lang="en-US" altLang="zh-CN" sz="2000">
                <a:solidFill>
                  <a:schemeClr val="bg2"/>
                </a:solidFill>
              </a:rPr>
              <a:t>/</a:t>
            </a:r>
            <a:r>
              <a:rPr kumimoji="1" lang="zh-CN" altLang="en-US" sz="2000">
                <a:solidFill>
                  <a:schemeClr val="bg2"/>
                </a:solidFill>
              </a:rPr>
              <a:t>输出接口电路</a:t>
            </a:r>
          </a:p>
          <a:p>
            <a:pPr algn="l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000">
                <a:solidFill>
                  <a:schemeClr val="bg2"/>
                </a:solidFill>
              </a:rPr>
              <a:t>        </a:t>
            </a:r>
            <a:r>
              <a:rPr kumimoji="1" lang="en-US" altLang="zh-CN" sz="2000">
                <a:solidFill>
                  <a:schemeClr val="bg2"/>
                </a:solidFill>
              </a:rPr>
              <a:t>(a) </a:t>
            </a:r>
            <a:r>
              <a:rPr kumimoji="1" lang="zh-CN" altLang="en-US" sz="2000">
                <a:solidFill>
                  <a:schemeClr val="bg2"/>
                </a:solidFill>
              </a:rPr>
              <a:t>输入接口；</a:t>
            </a:r>
            <a:r>
              <a:rPr kumimoji="1" lang="en-US" altLang="zh-CN" sz="2000">
                <a:solidFill>
                  <a:schemeClr val="bg2"/>
                </a:solidFill>
              </a:rPr>
              <a:t>(b) </a:t>
            </a:r>
            <a:r>
              <a:rPr kumimoji="1" lang="zh-CN" altLang="en-US" sz="2000">
                <a:solidFill>
                  <a:schemeClr val="bg2"/>
                </a:solidFill>
              </a:rPr>
              <a:t>输出接口 </a:t>
            </a:r>
          </a:p>
        </p:txBody>
      </p:sp>
      <p:graphicFrame>
        <p:nvGraphicFramePr>
          <p:cNvPr id="1170437" name="Object 5"/>
          <p:cNvGraphicFramePr>
            <a:graphicFrameLocks noChangeAspect="1"/>
          </p:cNvGraphicFramePr>
          <p:nvPr/>
        </p:nvGraphicFramePr>
        <p:xfrm>
          <a:off x="71438" y="1700213"/>
          <a:ext cx="8964612" cy="354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438" name="Visio" r:id="rId3" imgW="5161099" imgH="2037806" progId="Visio.Drawing.11">
                  <p:embed/>
                </p:oleObj>
              </mc:Choice>
              <mc:Fallback>
                <p:oleObj name="Visio" r:id="rId3" imgW="5161099" imgH="2037806" progId="Visio.Drawing.11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8" y="1700213"/>
                        <a:ext cx="8964612" cy="354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FF"/>
                            </a:solidFill>
                            <a:miter lim="800000"/>
                            <a:headEnd/>
                            <a:tailEnd type="none" w="med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1C7D29-3FD4-4AFC-B186-86407886617E}" type="slidenum">
              <a:rPr lang="zh-CN" altLang="en-US"/>
              <a:pPr/>
              <a:t>69</a:t>
            </a:fld>
            <a:endParaRPr lang="en-US" altLang="zh-CN"/>
          </a:p>
        </p:txBody>
      </p:sp>
      <p:sp>
        <p:nvSpPr>
          <p:cNvPr id="1169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569325" cy="935038"/>
          </a:xfrm>
          <a:noFill/>
          <a:ln/>
        </p:spPr>
        <p:txBody>
          <a:bodyPr anchor="t"/>
          <a:lstStyle/>
          <a:p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8.1.3  </a:t>
            </a:r>
            <a:r>
              <a:rPr lang="zh-CN" altLang="en-US" sz="2800" b="1">
                <a:solidFill>
                  <a:srgbClr val="FF3300"/>
                </a:solidFill>
                <a:ea typeface="黑体" pitchFamily="2" charset="-122"/>
              </a:rPr>
              <a:t>光电隔离</a:t>
            </a:r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I/O</a:t>
            </a:r>
            <a:r>
              <a:rPr lang="zh-CN" altLang="en-US" sz="2800" b="1">
                <a:solidFill>
                  <a:schemeClr val="bg2"/>
                </a:solidFill>
                <a:ea typeface="黑体" pitchFamily="2" charset="-122"/>
              </a:rPr>
              <a:t>接口</a:t>
            </a:r>
            <a:r>
              <a:rPr lang="zh-CN" altLang="en-US" sz="2800" b="1">
                <a:solidFill>
                  <a:srgbClr val="006600"/>
                </a:solidFill>
                <a:ea typeface="黑体" pitchFamily="2" charset="-122"/>
              </a:rPr>
              <a:t/>
            </a:r>
            <a:br>
              <a:rPr lang="zh-CN" altLang="en-US" sz="2800" b="1">
                <a:solidFill>
                  <a:srgbClr val="006600"/>
                </a:solidFill>
                <a:ea typeface="黑体" pitchFamily="2" charset="-122"/>
              </a:rPr>
            </a:br>
            <a:r>
              <a:rPr lang="zh-CN" altLang="en-US" sz="2800" b="1">
                <a:solidFill>
                  <a:srgbClr val="006600"/>
                </a:solidFill>
                <a:ea typeface="黑体" pitchFamily="2" charset="-122"/>
              </a:rPr>
              <a:t> </a:t>
            </a:r>
            <a:r>
              <a:rPr lang="zh-CN" altLang="en-US" sz="2800" b="1">
                <a:solidFill>
                  <a:srgbClr val="D60093"/>
                </a:solidFill>
                <a:ea typeface="黑体" pitchFamily="2" charset="-122"/>
              </a:rPr>
              <a:t>三、光电隔离接口应用举例</a:t>
            </a:r>
          </a:p>
        </p:txBody>
      </p:sp>
      <p:sp>
        <p:nvSpPr>
          <p:cNvPr id="1169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268413"/>
            <a:ext cx="8569325" cy="5329237"/>
          </a:xfrm>
        </p:spPr>
        <p:txBody>
          <a:bodyPr/>
          <a:lstStyle/>
          <a:p>
            <a:pPr marL="0" indent="0">
              <a:spcAft>
                <a:spcPct val="10000"/>
              </a:spcAft>
              <a:buSzTx/>
              <a:buFont typeface="Wingdings" pitchFamily="2" charset="2"/>
              <a:buNone/>
            </a:pPr>
            <a:endParaRPr lang="zh-CN" altLang="en-US" sz="2800" b="1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B86E4F-0794-4736-98CE-BDA04336417D}" type="slidenum">
              <a:rPr lang="zh-CN" altLang="en-US"/>
              <a:pPr/>
              <a:t>7</a:t>
            </a:fld>
            <a:endParaRPr lang="en-US" altLang="zh-CN"/>
          </a:p>
        </p:txBody>
      </p:sp>
      <p:sp>
        <p:nvSpPr>
          <p:cNvPr id="1179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333375"/>
            <a:ext cx="8640762" cy="1008063"/>
          </a:xfrm>
          <a:noFill/>
          <a:ln/>
        </p:spPr>
        <p:txBody>
          <a:bodyPr anchor="t"/>
          <a:lstStyle/>
          <a:p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【</a:t>
            </a:r>
            <a:r>
              <a:rPr lang="zh-CN" altLang="en-US" sz="2800" b="1">
                <a:solidFill>
                  <a:schemeClr val="bg2"/>
                </a:solidFill>
                <a:ea typeface="黑体" pitchFamily="2" charset="-122"/>
              </a:rPr>
              <a:t>例</a:t>
            </a:r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8.1】</a:t>
            </a:r>
            <a:b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</a:br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8</a:t>
            </a:r>
            <a:r>
              <a:rPr lang="zh-CN" altLang="en-US" sz="2800" b="1">
                <a:solidFill>
                  <a:schemeClr val="bg2"/>
                </a:solidFill>
                <a:ea typeface="黑体" pitchFamily="2" charset="-122"/>
              </a:rPr>
              <a:t>位</a:t>
            </a:r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ISA</a:t>
            </a:r>
            <a:r>
              <a:rPr lang="zh-CN" altLang="en-US" sz="2800" b="1">
                <a:solidFill>
                  <a:schemeClr val="bg2"/>
                </a:solidFill>
                <a:ea typeface="黑体" pitchFamily="2" charset="-122"/>
              </a:rPr>
              <a:t>总线接口</a:t>
            </a:r>
            <a:endParaRPr lang="en-US" altLang="zh-CN" sz="2800" b="1">
              <a:solidFill>
                <a:schemeClr val="bg2"/>
              </a:solidFill>
              <a:ea typeface="黑体" pitchFamily="2" charset="-122"/>
            </a:endParaRPr>
          </a:p>
        </p:txBody>
      </p:sp>
      <p:sp>
        <p:nvSpPr>
          <p:cNvPr id="1179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672138"/>
            <a:ext cx="8229600" cy="925512"/>
          </a:xfrm>
        </p:spPr>
        <p:txBody>
          <a:bodyPr/>
          <a:lstStyle/>
          <a:p>
            <a:endParaRPr lang="zh-CN" altLang="en-US" sz="2800" b="1"/>
          </a:p>
        </p:txBody>
      </p:sp>
      <p:graphicFrame>
        <p:nvGraphicFramePr>
          <p:cNvPr id="1179652" name="Object 4"/>
          <p:cNvGraphicFramePr>
            <a:graphicFrameLocks noChangeAspect="1"/>
          </p:cNvGraphicFramePr>
          <p:nvPr/>
        </p:nvGraphicFramePr>
        <p:xfrm>
          <a:off x="3203575" y="360363"/>
          <a:ext cx="5614988" cy="6453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653" name="Visio" r:id="rId3" imgW="2809398" imgH="3226255" progId="Visio.Drawing.11">
                  <p:embed/>
                </p:oleObj>
              </mc:Choice>
              <mc:Fallback>
                <p:oleObj name="Visio" r:id="rId3" imgW="2809398" imgH="3226255" progId="Visio.Drawing.11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360363"/>
                        <a:ext cx="5614988" cy="6453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9847" name="Group 199"/>
          <p:cNvGraphicFramePr>
            <a:graphicFrameLocks noGrp="1"/>
          </p:cNvGraphicFramePr>
          <p:nvPr/>
        </p:nvGraphicFramePr>
        <p:xfrm>
          <a:off x="179388" y="3070225"/>
          <a:ext cx="3671887" cy="792480"/>
        </p:xfrm>
        <a:graphic>
          <a:graphicData uri="http://schemas.openxmlformats.org/drawingml/2006/table">
            <a:tbl>
              <a:tblPr/>
              <a:tblGrid>
                <a:gridCol w="458787"/>
                <a:gridCol w="458788"/>
                <a:gridCol w="458787"/>
                <a:gridCol w="460375"/>
                <a:gridCol w="458788"/>
                <a:gridCol w="458787"/>
                <a:gridCol w="458788"/>
                <a:gridCol w="458787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7</a:t>
                      </a:r>
                      <a:endParaRPr kumimoji="0" lang="zh-CN" altLang="en-US" sz="2000" b="1" i="0" u="none" strike="noStrike" cap="none" normalizeH="0" baseline="-2500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6</a:t>
                      </a:r>
                      <a:endParaRPr kumimoji="0" lang="zh-CN" altLang="en-US" sz="2000" b="1" i="0" u="none" strike="noStrike" cap="none" normalizeH="0" baseline="-2500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5</a:t>
                      </a:r>
                      <a:endParaRPr kumimoji="0" lang="zh-CN" altLang="en-US" sz="2000" b="1" i="0" u="none" strike="noStrike" cap="none" normalizeH="0" baseline="-2500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4</a:t>
                      </a:r>
                      <a:endParaRPr kumimoji="0" lang="zh-CN" altLang="en-US" sz="2000" b="1" i="0" u="none" strike="noStrike" cap="none" normalizeH="0" baseline="-2500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</a:t>
                      </a:r>
                      <a:endParaRPr kumimoji="0" lang="zh-CN" altLang="en-US" sz="2000" b="1" i="0" u="none" strike="noStrike" cap="none" normalizeH="0" baseline="-2500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</a:t>
                      </a:r>
                      <a:endParaRPr kumimoji="0" lang="zh-CN" altLang="en-US" sz="2000" b="1" i="0" u="none" strike="noStrike" cap="none" normalizeH="0" baseline="-2500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  <a:endParaRPr kumimoji="0" lang="zh-CN" altLang="en-US" sz="2000" b="1" i="0" u="none" strike="noStrike" cap="none" normalizeH="0" baseline="-2500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79848" name="Text Box 200"/>
          <p:cNvSpPr txBox="1">
            <a:spLocks noChangeArrowheads="1"/>
          </p:cNvSpPr>
          <p:nvPr/>
        </p:nvSpPr>
        <p:spPr bwMode="auto">
          <a:xfrm>
            <a:off x="466725" y="3933825"/>
            <a:ext cx="2089150" cy="15525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CN">
                <a:solidFill>
                  <a:srgbClr val="D60093"/>
                </a:solidFill>
              </a:rPr>
              <a:t>A</a:t>
            </a:r>
            <a:r>
              <a:rPr lang="zh-CN" altLang="en-US">
                <a:solidFill>
                  <a:srgbClr val="D60093"/>
                </a:solidFill>
              </a:rPr>
              <a:t>口： </a:t>
            </a:r>
            <a:r>
              <a:rPr lang="en-US" altLang="zh-CN">
                <a:solidFill>
                  <a:srgbClr val="D60093"/>
                </a:solidFill>
              </a:rPr>
              <a:t>B8H</a:t>
            </a:r>
          </a:p>
          <a:p>
            <a:pPr algn="l"/>
            <a:r>
              <a:rPr lang="en-US" altLang="zh-CN">
                <a:solidFill>
                  <a:srgbClr val="D60093"/>
                </a:solidFill>
              </a:rPr>
              <a:t>B</a:t>
            </a:r>
            <a:r>
              <a:rPr lang="zh-CN" altLang="en-US">
                <a:solidFill>
                  <a:srgbClr val="D60093"/>
                </a:solidFill>
              </a:rPr>
              <a:t>口： </a:t>
            </a:r>
            <a:r>
              <a:rPr lang="en-US" altLang="zh-CN">
                <a:solidFill>
                  <a:srgbClr val="D60093"/>
                </a:solidFill>
              </a:rPr>
              <a:t>B9H</a:t>
            </a:r>
          </a:p>
          <a:p>
            <a:pPr algn="l"/>
            <a:r>
              <a:rPr lang="en-US" altLang="zh-CN">
                <a:solidFill>
                  <a:srgbClr val="D60093"/>
                </a:solidFill>
              </a:rPr>
              <a:t>C</a:t>
            </a:r>
            <a:r>
              <a:rPr lang="zh-CN" altLang="en-US">
                <a:solidFill>
                  <a:srgbClr val="D60093"/>
                </a:solidFill>
              </a:rPr>
              <a:t>口： </a:t>
            </a:r>
            <a:r>
              <a:rPr lang="en-US" altLang="zh-CN">
                <a:solidFill>
                  <a:srgbClr val="D60093"/>
                </a:solidFill>
              </a:rPr>
              <a:t>BAH</a:t>
            </a:r>
          </a:p>
          <a:p>
            <a:pPr algn="l"/>
            <a:r>
              <a:rPr lang="zh-CN" altLang="en-US">
                <a:solidFill>
                  <a:srgbClr val="D60093"/>
                </a:solidFill>
              </a:rPr>
              <a:t>控制：</a:t>
            </a:r>
            <a:r>
              <a:rPr lang="en-US" altLang="zh-CN">
                <a:solidFill>
                  <a:srgbClr val="D60093"/>
                </a:solidFill>
              </a:rPr>
              <a:t>BBH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CD83641-9DB4-4494-9E99-FB640B524387}" type="slidenum">
              <a:rPr lang="zh-CN" altLang="en-US"/>
              <a:pPr/>
              <a:t>70</a:t>
            </a:fld>
            <a:endParaRPr lang="en-US" altLang="zh-CN"/>
          </a:p>
        </p:txBody>
      </p:sp>
      <p:sp>
        <p:nvSpPr>
          <p:cNvPr id="1173506" name="Text Box 2"/>
          <p:cNvSpPr txBox="1">
            <a:spLocks noChangeArrowheads="1"/>
          </p:cNvSpPr>
          <p:nvPr/>
        </p:nvSpPr>
        <p:spPr bwMode="auto">
          <a:xfrm>
            <a:off x="2051050" y="6165850"/>
            <a:ext cx="56165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ClrTx/>
              <a:buFontTx/>
              <a:buNone/>
            </a:pPr>
            <a:r>
              <a:rPr kumimoji="1" lang="zh-CN" altLang="en-US">
                <a:solidFill>
                  <a:schemeClr val="bg2"/>
                </a:solidFill>
              </a:rPr>
              <a:t>图</a:t>
            </a:r>
            <a:r>
              <a:rPr kumimoji="1" lang="en-US" altLang="zh-CN">
                <a:solidFill>
                  <a:schemeClr val="bg2"/>
                </a:solidFill>
              </a:rPr>
              <a:t>8.19  </a:t>
            </a:r>
            <a:r>
              <a:rPr kumimoji="1" lang="zh-CN" altLang="en-US">
                <a:solidFill>
                  <a:schemeClr val="bg2"/>
                </a:solidFill>
              </a:rPr>
              <a:t>光电隔离输入</a:t>
            </a:r>
            <a:r>
              <a:rPr kumimoji="1" lang="en-US" altLang="zh-CN">
                <a:solidFill>
                  <a:schemeClr val="bg2"/>
                </a:solidFill>
              </a:rPr>
              <a:t>/</a:t>
            </a:r>
            <a:r>
              <a:rPr kumimoji="1" lang="zh-CN" altLang="en-US">
                <a:solidFill>
                  <a:schemeClr val="bg2"/>
                </a:solidFill>
              </a:rPr>
              <a:t>输出接口电路实例 </a:t>
            </a:r>
          </a:p>
        </p:txBody>
      </p:sp>
      <p:graphicFrame>
        <p:nvGraphicFramePr>
          <p:cNvPr id="1173508" name="Object 4"/>
          <p:cNvGraphicFramePr>
            <a:graphicFrameLocks noChangeAspect="1"/>
          </p:cNvGraphicFramePr>
          <p:nvPr/>
        </p:nvGraphicFramePr>
        <p:xfrm>
          <a:off x="71438" y="620713"/>
          <a:ext cx="8964612" cy="545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3509" name="Visio" r:id="rId3" imgW="3946234" imgH="2400683" progId="Visio.Drawing.11">
                  <p:embed/>
                </p:oleObj>
              </mc:Choice>
              <mc:Fallback>
                <p:oleObj name="Visio" r:id="rId3" imgW="3946234" imgH="2400683" progId="Visio.Drawing.11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8" y="620713"/>
                        <a:ext cx="8964612" cy="545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FF"/>
                            </a:solidFill>
                            <a:miter lim="800000"/>
                            <a:headEnd/>
                            <a:tailEnd type="none" w="med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3509" name="Freeform 5"/>
          <p:cNvSpPr>
            <a:spLocks/>
          </p:cNvSpPr>
          <p:nvPr/>
        </p:nvSpPr>
        <p:spPr bwMode="auto">
          <a:xfrm>
            <a:off x="3563938" y="692150"/>
            <a:ext cx="2352675" cy="5257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90" y="363"/>
              </a:cxn>
              <a:cxn ang="0">
                <a:pos x="726" y="1724"/>
              </a:cxn>
              <a:cxn ang="0">
                <a:pos x="1361" y="2178"/>
              </a:cxn>
              <a:cxn ang="0">
                <a:pos x="1451" y="2949"/>
              </a:cxn>
              <a:cxn ang="0">
                <a:pos x="1225" y="3312"/>
              </a:cxn>
            </a:cxnLst>
            <a:rect l="0" t="0" r="r" b="b"/>
            <a:pathLst>
              <a:path w="1482" h="3312">
                <a:moveTo>
                  <a:pt x="0" y="0"/>
                </a:moveTo>
                <a:cubicBezTo>
                  <a:pt x="234" y="38"/>
                  <a:pt x="469" y="76"/>
                  <a:pt x="590" y="363"/>
                </a:cubicBezTo>
                <a:cubicBezTo>
                  <a:pt x="711" y="650"/>
                  <a:pt x="598" y="1422"/>
                  <a:pt x="726" y="1724"/>
                </a:cubicBezTo>
                <a:cubicBezTo>
                  <a:pt x="854" y="2026"/>
                  <a:pt x="1240" y="1974"/>
                  <a:pt x="1361" y="2178"/>
                </a:cubicBezTo>
                <a:cubicBezTo>
                  <a:pt x="1482" y="2382"/>
                  <a:pt x="1474" y="2760"/>
                  <a:pt x="1451" y="2949"/>
                </a:cubicBezTo>
                <a:cubicBezTo>
                  <a:pt x="1428" y="3138"/>
                  <a:pt x="1263" y="3244"/>
                  <a:pt x="1225" y="3312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dash"/>
            <a:round/>
            <a:headEnd type="none" w="med" len="med"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73510" name="Freeform 6"/>
          <p:cNvSpPr>
            <a:spLocks/>
          </p:cNvSpPr>
          <p:nvPr/>
        </p:nvSpPr>
        <p:spPr bwMode="auto">
          <a:xfrm>
            <a:off x="4645025" y="787400"/>
            <a:ext cx="2916238" cy="3073400"/>
          </a:xfrm>
          <a:custGeom>
            <a:avLst/>
            <a:gdLst/>
            <a:ahLst/>
            <a:cxnLst>
              <a:cxn ang="0">
                <a:pos x="1814" y="485"/>
              </a:cxn>
              <a:cxn ang="0">
                <a:pos x="1587" y="76"/>
              </a:cxn>
              <a:cxn ang="0">
                <a:pos x="317" y="76"/>
              </a:cxn>
              <a:cxn ang="0">
                <a:pos x="45" y="530"/>
              </a:cxn>
              <a:cxn ang="0">
                <a:pos x="45" y="1392"/>
              </a:cxn>
              <a:cxn ang="0">
                <a:pos x="181" y="1755"/>
              </a:cxn>
              <a:cxn ang="0">
                <a:pos x="498" y="1891"/>
              </a:cxn>
              <a:cxn ang="0">
                <a:pos x="634" y="1483"/>
              </a:cxn>
              <a:cxn ang="0">
                <a:pos x="680" y="711"/>
              </a:cxn>
              <a:cxn ang="0">
                <a:pos x="1315" y="621"/>
              </a:cxn>
              <a:cxn ang="0">
                <a:pos x="1723" y="621"/>
              </a:cxn>
              <a:cxn ang="0">
                <a:pos x="1814" y="485"/>
              </a:cxn>
            </a:cxnLst>
            <a:rect l="0" t="0" r="r" b="b"/>
            <a:pathLst>
              <a:path w="1837" h="1936">
                <a:moveTo>
                  <a:pt x="1814" y="485"/>
                </a:moveTo>
                <a:cubicBezTo>
                  <a:pt x="1791" y="394"/>
                  <a:pt x="1837" y="144"/>
                  <a:pt x="1587" y="76"/>
                </a:cubicBezTo>
                <a:cubicBezTo>
                  <a:pt x="1337" y="8"/>
                  <a:pt x="574" y="0"/>
                  <a:pt x="317" y="76"/>
                </a:cubicBezTo>
                <a:cubicBezTo>
                  <a:pt x="60" y="152"/>
                  <a:pt x="90" y="311"/>
                  <a:pt x="45" y="530"/>
                </a:cubicBezTo>
                <a:cubicBezTo>
                  <a:pt x="0" y="749"/>
                  <a:pt x="22" y="1188"/>
                  <a:pt x="45" y="1392"/>
                </a:cubicBezTo>
                <a:cubicBezTo>
                  <a:pt x="68" y="1596"/>
                  <a:pt x="106" y="1672"/>
                  <a:pt x="181" y="1755"/>
                </a:cubicBezTo>
                <a:cubicBezTo>
                  <a:pt x="256" y="1838"/>
                  <a:pt x="423" y="1936"/>
                  <a:pt x="498" y="1891"/>
                </a:cubicBezTo>
                <a:cubicBezTo>
                  <a:pt x="573" y="1846"/>
                  <a:pt x="604" y="1680"/>
                  <a:pt x="634" y="1483"/>
                </a:cubicBezTo>
                <a:cubicBezTo>
                  <a:pt x="664" y="1286"/>
                  <a:pt x="567" y="855"/>
                  <a:pt x="680" y="711"/>
                </a:cubicBezTo>
                <a:cubicBezTo>
                  <a:pt x="793" y="567"/>
                  <a:pt x="1141" y="636"/>
                  <a:pt x="1315" y="621"/>
                </a:cubicBezTo>
                <a:cubicBezTo>
                  <a:pt x="1489" y="606"/>
                  <a:pt x="1640" y="636"/>
                  <a:pt x="1723" y="621"/>
                </a:cubicBezTo>
                <a:cubicBezTo>
                  <a:pt x="1806" y="606"/>
                  <a:pt x="1837" y="576"/>
                  <a:pt x="1814" y="485"/>
                </a:cubicBezTo>
                <a:close/>
              </a:path>
            </a:pathLst>
          </a:custGeom>
          <a:noFill/>
          <a:ln w="28575" cap="flat" cmpd="sng">
            <a:solidFill>
              <a:srgbClr val="FF6600"/>
            </a:solidFill>
            <a:prstDash val="dash"/>
            <a:round/>
            <a:headEnd type="none" w="med" len="med"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73511" name="Freeform 7"/>
          <p:cNvSpPr>
            <a:spLocks/>
          </p:cNvSpPr>
          <p:nvPr/>
        </p:nvSpPr>
        <p:spPr bwMode="auto">
          <a:xfrm>
            <a:off x="5676900" y="1820863"/>
            <a:ext cx="1441450" cy="4200525"/>
          </a:xfrm>
          <a:custGeom>
            <a:avLst/>
            <a:gdLst/>
            <a:ahLst/>
            <a:cxnLst>
              <a:cxn ang="0">
                <a:pos x="529" y="2601"/>
              </a:cxn>
              <a:cxn ang="0">
                <a:pos x="257" y="2374"/>
              </a:cxn>
              <a:cxn ang="0">
                <a:pos x="211" y="1467"/>
              </a:cxn>
              <a:cxn ang="0">
                <a:pos x="30" y="1240"/>
              </a:cxn>
              <a:cxn ang="0">
                <a:pos x="30" y="650"/>
              </a:cxn>
              <a:cxn ang="0">
                <a:pos x="30" y="106"/>
              </a:cxn>
              <a:cxn ang="0">
                <a:pos x="211" y="15"/>
              </a:cxn>
              <a:cxn ang="0">
                <a:pos x="302" y="151"/>
              </a:cxn>
              <a:cxn ang="0">
                <a:pos x="347" y="786"/>
              </a:cxn>
              <a:cxn ang="0">
                <a:pos x="619" y="968"/>
              </a:cxn>
              <a:cxn ang="0">
                <a:pos x="892" y="1104"/>
              </a:cxn>
              <a:cxn ang="0">
                <a:pos x="937" y="1648"/>
              </a:cxn>
              <a:cxn ang="0">
                <a:pos x="937" y="2328"/>
              </a:cxn>
              <a:cxn ang="0">
                <a:pos x="801" y="2601"/>
              </a:cxn>
              <a:cxn ang="0">
                <a:pos x="529" y="2601"/>
              </a:cxn>
            </a:cxnLst>
            <a:rect l="0" t="0" r="r" b="b"/>
            <a:pathLst>
              <a:path w="960" h="2646">
                <a:moveTo>
                  <a:pt x="529" y="2601"/>
                </a:moveTo>
                <a:cubicBezTo>
                  <a:pt x="438" y="2563"/>
                  <a:pt x="310" y="2563"/>
                  <a:pt x="257" y="2374"/>
                </a:cubicBezTo>
                <a:cubicBezTo>
                  <a:pt x="204" y="2185"/>
                  <a:pt x="249" y="1656"/>
                  <a:pt x="211" y="1467"/>
                </a:cubicBezTo>
                <a:cubicBezTo>
                  <a:pt x="173" y="1278"/>
                  <a:pt x="60" y="1376"/>
                  <a:pt x="30" y="1240"/>
                </a:cubicBezTo>
                <a:cubicBezTo>
                  <a:pt x="0" y="1104"/>
                  <a:pt x="30" y="839"/>
                  <a:pt x="30" y="650"/>
                </a:cubicBezTo>
                <a:cubicBezTo>
                  <a:pt x="30" y="461"/>
                  <a:pt x="0" y="212"/>
                  <a:pt x="30" y="106"/>
                </a:cubicBezTo>
                <a:cubicBezTo>
                  <a:pt x="60" y="0"/>
                  <a:pt x="166" y="8"/>
                  <a:pt x="211" y="15"/>
                </a:cubicBezTo>
                <a:cubicBezTo>
                  <a:pt x="256" y="22"/>
                  <a:pt x="279" y="23"/>
                  <a:pt x="302" y="151"/>
                </a:cubicBezTo>
                <a:cubicBezTo>
                  <a:pt x="325" y="279"/>
                  <a:pt x="294" y="650"/>
                  <a:pt x="347" y="786"/>
                </a:cubicBezTo>
                <a:cubicBezTo>
                  <a:pt x="400" y="922"/>
                  <a:pt x="528" y="915"/>
                  <a:pt x="619" y="968"/>
                </a:cubicBezTo>
                <a:cubicBezTo>
                  <a:pt x="710" y="1021"/>
                  <a:pt x="839" y="991"/>
                  <a:pt x="892" y="1104"/>
                </a:cubicBezTo>
                <a:cubicBezTo>
                  <a:pt x="945" y="1217"/>
                  <a:pt x="930" y="1444"/>
                  <a:pt x="937" y="1648"/>
                </a:cubicBezTo>
                <a:cubicBezTo>
                  <a:pt x="944" y="1852"/>
                  <a:pt x="960" y="2169"/>
                  <a:pt x="937" y="2328"/>
                </a:cubicBezTo>
                <a:cubicBezTo>
                  <a:pt x="914" y="2487"/>
                  <a:pt x="869" y="2556"/>
                  <a:pt x="801" y="2601"/>
                </a:cubicBezTo>
                <a:cubicBezTo>
                  <a:pt x="733" y="2646"/>
                  <a:pt x="620" y="2639"/>
                  <a:pt x="529" y="2601"/>
                </a:cubicBezTo>
                <a:close/>
              </a:path>
            </a:pathLst>
          </a:custGeom>
          <a:noFill/>
          <a:ln w="28575" cap="flat" cmpd="sng">
            <a:solidFill>
              <a:srgbClr val="00FF00"/>
            </a:solidFill>
            <a:prstDash val="dash"/>
            <a:round/>
            <a:headEnd type="none" w="med" len="med"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73512" name="Freeform 8"/>
          <p:cNvSpPr>
            <a:spLocks/>
          </p:cNvSpPr>
          <p:nvPr/>
        </p:nvSpPr>
        <p:spPr bwMode="auto">
          <a:xfrm>
            <a:off x="6091238" y="1744663"/>
            <a:ext cx="2747962" cy="2216150"/>
          </a:xfrm>
          <a:custGeom>
            <a:avLst/>
            <a:gdLst/>
            <a:ahLst/>
            <a:cxnLst>
              <a:cxn ang="0">
                <a:pos x="1515" y="21"/>
              </a:cxn>
              <a:cxn ang="0">
                <a:pos x="979" y="53"/>
              </a:cxn>
              <a:cxn ang="0">
                <a:pos x="155" y="93"/>
              </a:cxn>
              <a:cxn ang="0">
                <a:pos x="51" y="613"/>
              </a:cxn>
              <a:cxn ang="0">
                <a:pos x="155" y="1005"/>
              </a:cxn>
              <a:cxn ang="0">
                <a:pos x="611" y="1149"/>
              </a:cxn>
              <a:cxn ang="0">
                <a:pos x="739" y="1381"/>
              </a:cxn>
              <a:cxn ang="0">
                <a:pos x="995" y="1501"/>
              </a:cxn>
              <a:cxn ang="0">
                <a:pos x="1779" y="1517"/>
              </a:cxn>
            </a:cxnLst>
            <a:rect l="0" t="0" r="r" b="b"/>
            <a:pathLst>
              <a:path w="1779" h="1524">
                <a:moveTo>
                  <a:pt x="1515" y="21"/>
                </a:moveTo>
                <a:cubicBezTo>
                  <a:pt x="1360" y="31"/>
                  <a:pt x="1206" y="41"/>
                  <a:pt x="979" y="53"/>
                </a:cubicBezTo>
                <a:cubicBezTo>
                  <a:pt x="752" y="65"/>
                  <a:pt x="310" y="0"/>
                  <a:pt x="155" y="93"/>
                </a:cubicBezTo>
                <a:cubicBezTo>
                  <a:pt x="0" y="186"/>
                  <a:pt x="51" y="461"/>
                  <a:pt x="51" y="613"/>
                </a:cubicBezTo>
                <a:cubicBezTo>
                  <a:pt x="51" y="765"/>
                  <a:pt x="62" y="916"/>
                  <a:pt x="155" y="1005"/>
                </a:cubicBezTo>
                <a:cubicBezTo>
                  <a:pt x="248" y="1094"/>
                  <a:pt x="514" y="1086"/>
                  <a:pt x="611" y="1149"/>
                </a:cubicBezTo>
                <a:cubicBezTo>
                  <a:pt x="708" y="1212"/>
                  <a:pt x="675" y="1322"/>
                  <a:pt x="739" y="1381"/>
                </a:cubicBezTo>
                <a:cubicBezTo>
                  <a:pt x="803" y="1440"/>
                  <a:pt x="822" y="1478"/>
                  <a:pt x="995" y="1501"/>
                </a:cubicBezTo>
                <a:cubicBezTo>
                  <a:pt x="1168" y="1524"/>
                  <a:pt x="1648" y="1516"/>
                  <a:pt x="1779" y="1517"/>
                </a:cubicBezTo>
              </a:path>
            </a:pathLst>
          </a:custGeom>
          <a:noFill/>
          <a:ln w="28575" cap="flat" cmpd="sng">
            <a:solidFill>
              <a:srgbClr val="0000FF"/>
            </a:solidFill>
            <a:prstDash val="dash"/>
            <a:round/>
            <a:headEnd type="none" w="med" len="med"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73513" name="Text Box 9"/>
          <p:cNvSpPr txBox="1">
            <a:spLocks noChangeArrowheads="1"/>
          </p:cNvSpPr>
          <p:nvPr/>
        </p:nvSpPr>
        <p:spPr bwMode="auto">
          <a:xfrm>
            <a:off x="3708400" y="836613"/>
            <a:ext cx="503238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D60093"/>
                </a:solidFill>
              </a:rPr>
              <a:t>①</a:t>
            </a:r>
          </a:p>
        </p:txBody>
      </p:sp>
      <p:sp>
        <p:nvSpPr>
          <p:cNvPr id="1173514" name="Text Box 10"/>
          <p:cNvSpPr txBox="1">
            <a:spLocks noChangeArrowheads="1"/>
          </p:cNvSpPr>
          <p:nvPr/>
        </p:nvSpPr>
        <p:spPr bwMode="auto">
          <a:xfrm>
            <a:off x="4859338" y="955675"/>
            <a:ext cx="503237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FF6600"/>
                </a:solidFill>
              </a:rPr>
              <a:t>②</a:t>
            </a:r>
          </a:p>
        </p:txBody>
      </p:sp>
      <p:sp>
        <p:nvSpPr>
          <p:cNvPr id="1173515" name="Text Box 11"/>
          <p:cNvSpPr txBox="1">
            <a:spLocks noChangeArrowheads="1"/>
          </p:cNvSpPr>
          <p:nvPr/>
        </p:nvSpPr>
        <p:spPr bwMode="auto">
          <a:xfrm>
            <a:off x="7021513" y="5516563"/>
            <a:ext cx="503237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8000"/>
                </a:solidFill>
              </a:rPr>
              <a:t>③</a:t>
            </a:r>
          </a:p>
        </p:txBody>
      </p:sp>
      <p:sp>
        <p:nvSpPr>
          <p:cNvPr id="1173516" name="Text Box 12"/>
          <p:cNvSpPr txBox="1">
            <a:spLocks noChangeArrowheads="1"/>
          </p:cNvSpPr>
          <p:nvPr/>
        </p:nvSpPr>
        <p:spPr bwMode="auto">
          <a:xfrm>
            <a:off x="8027988" y="3933825"/>
            <a:ext cx="503237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00FF"/>
                </a:solidFill>
              </a:rPr>
              <a:t>④</a:t>
            </a:r>
          </a:p>
        </p:txBody>
      </p:sp>
      <p:sp>
        <p:nvSpPr>
          <p:cNvPr id="1173517" name="Line 13"/>
          <p:cNvSpPr>
            <a:spLocks noChangeShapeType="1"/>
          </p:cNvSpPr>
          <p:nvPr/>
        </p:nvSpPr>
        <p:spPr bwMode="auto">
          <a:xfrm>
            <a:off x="5364163" y="2924175"/>
            <a:ext cx="0" cy="43338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73518" name="Text Box 14"/>
          <p:cNvSpPr txBox="1">
            <a:spLocks noChangeArrowheads="1"/>
          </p:cNvSpPr>
          <p:nvPr/>
        </p:nvSpPr>
        <p:spPr bwMode="auto">
          <a:xfrm>
            <a:off x="5219700" y="2960688"/>
            <a:ext cx="1223963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rgbClr val="FF0000"/>
                </a:solidFill>
              </a:rPr>
              <a:t>＜</a:t>
            </a:r>
            <a:r>
              <a:rPr lang="en-US" altLang="zh-CN" sz="2000">
                <a:solidFill>
                  <a:srgbClr val="FF0000"/>
                </a:solidFill>
              </a:rPr>
              <a:t>50mA</a:t>
            </a:r>
          </a:p>
        </p:txBody>
      </p:sp>
      <p:sp>
        <p:nvSpPr>
          <p:cNvPr id="1173519" name="Line 15"/>
          <p:cNvSpPr>
            <a:spLocks noChangeShapeType="1"/>
          </p:cNvSpPr>
          <p:nvPr/>
        </p:nvSpPr>
        <p:spPr bwMode="auto">
          <a:xfrm>
            <a:off x="6516688" y="4941888"/>
            <a:ext cx="0" cy="43338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73520" name="Text Box 16"/>
          <p:cNvSpPr txBox="1">
            <a:spLocks noChangeArrowheads="1"/>
          </p:cNvSpPr>
          <p:nvPr/>
        </p:nvSpPr>
        <p:spPr bwMode="auto">
          <a:xfrm>
            <a:off x="6516688" y="4941888"/>
            <a:ext cx="936625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rgbClr val="FF0000"/>
                </a:solidFill>
              </a:rPr>
              <a:t>10mA</a:t>
            </a:r>
          </a:p>
        </p:txBody>
      </p:sp>
      <p:sp>
        <p:nvSpPr>
          <p:cNvPr id="1173521" name="Line 17"/>
          <p:cNvSpPr>
            <a:spLocks noChangeShapeType="1"/>
          </p:cNvSpPr>
          <p:nvPr/>
        </p:nvSpPr>
        <p:spPr bwMode="auto">
          <a:xfrm>
            <a:off x="5292725" y="549275"/>
            <a:ext cx="647700" cy="143986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73522" name="Line 18"/>
          <p:cNvSpPr>
            <a:spLocks noChangeShapeType="1"/>
          </p:cNvSpPr>
          <p:nvPr/>
        </p:nvSpPr>
        <p:spPr bwMode="auto">
          <a:xfrm flipH="1">
            <a:off x="6372225" y="620713"/>
            <a:ext cx="431800" cy="13684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73523" name="Text Box 19"/>
          <p:cNvSpPr txBox="1">
            <a:spLocks noChangeArrowheads="1"/>
          </p:cNvSpPr>
          <p:nvPr/>
        </p:nvSpPr>
        <p:spPr bwMode="auto">
          <a:xfrm>
            <a:off x="4573588" y="115888"/>
            <a:ext cx="15113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FF0000"/>
                </a:solidFill>
              </a:rPr>
              <a:t>常闭触点</a:t>
            </a:r>
          </a:p>
        </p:txBody>
      </p:sp>
      <p:sp>
        <p:nvSpPr>
          <p:cNvPr id="1173524" name="Text Box 20"/>
          <p:cNvSpPr txBox="1">
            <a:spLocks noChangeArrowheads="1"/>
          </p:cNvSpPr>
          <p:nvPr/>
        </p:nvSpPr>
        <p:spPr bwMode="auto">
          <a:xfrm>
            <a:off x="6084888" y="163513"/>
            <a:ext cx="15113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FF0000"/>
                </a:solidFill>
              </a:rPr>
              <a:t>常开触点</a:t>
            </a:r>
          </a:p>
        </p:txBody>
      </p:sp>
      <p:sp>
        <p:nvSpPr>
          <p:cNvPr id="1173525" name="Text Box 21"/>
          <p:cNvSpPr txBox="1">
            <a:spLocks noChangeArrowheads="1"/>
          </p:cNvSpPr>
          <p:nvPr/>
        </p:nvSpPr>
        <p:spPr bwMode="auto">
          <a:xfrm>
            <a:off x="3132138" y="4400550"/>
            <a:ext cx="1295400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rgbClr val="FF0000"/>
                </a:solidFill>
              </a:rPr>
              <a:t>输入端口</a:t>
            </a:r>
          </a:p>
        </p:txBody>
      </p:sp>
      <p:sp>
        <p:nvSpPr>
          <p:cNvPr id="1173526" name="Text Box 22"/>
          <p:cNvSpPr txBox="1">
            <a:spLocks noChangeArrowheads="1"/>
          </p:cNvSpPr>
          <p:nvPr/>
        </p:nvSpPr>
        <p:spPr bwMode="auto">
          <a:xfrm>
            <a:off x="1403350" y="4868863"/>
            <a:ext cx="1295400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rgbClr val="FF0000"/>
                </a:solidFill>
              </a:rPr>
              <a:t>输出端口</a:t>
            </a:r>
          </a:p>
        </p:txBody>
      </p:sp>
      <p:sp>
        <p:nvSpPr>
          <p:cNvPr id="1173527" name="Text Box 23"/>
          <p:cNvSpPr txBox="1">
            <a:spLocks noChangeArrowheads="1"/>
          </p:cNvSpPr>
          <p:nvPr/>
        </p:nvSpPr>
        <p:spPr bwMode="auto">
          <a:xfrm>
            <a:off x="1116013" y="2744788"/>
            <a:ext cx="1009650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rgbClr val="FF0000"/>
                </a:solidFill>
              </a:rPr>
              <a:t>1001H</a:t>
            </a:r>
          </a:p>
        </p:txBody>
      </p:sp>
      <p:sp>
        <p:nvSpPr>
          <p:cNvPr id="1173528" name="Text Box 24"/>
          <p:cNvSpPr txBox="1">
            <a:spLocks noChangeArrowheads="1"/>
          </p:cNvSpPr>
          <p:nvPr/>
        </p:nvSpPr>
        <p:spPr bwMode="auto">
          <a:xfrm>
            <a:off x="3924300" y="5445125"/>
            <a:ext cx="1009650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rgbClr val="FF0000"/>
                </a:solidFill>
              </a:rPr>
              <a:t>1000H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500"/>
                                        <p:tgtEl>
                                          <p:spTgt spid="1173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8" dur="500"/>
                                        <p:tgtEl>
                                          <p:spTgt spid="1173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3" dur="500"/>
                                        <p:tgtEl>
                                          <p:spTgt spid="1173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3509" grpId="0" animBg="1"/>
      <p:bldP spid="1173510" grpId="0" animBg="1"/>
      <p:bldP spid="1173511" grpId="0" animBg="1"/>
      <p:bldP spid="1173512" grpId="0" animBg="1"/>
      <p:bldP spid="1173513" grpId="0"/>
      <p:bldP spid="1173514" grpId="0"/>
      <p:bldP spid="1173515" grpId="0"/>
      <p:bldP spid="1173516" grpId="0"/>
      <p:bldP spid="1173517" grpId="0" animBg="1"/>
      <p:bldP spid="1173518" grpId="0"/>
      <p:bldP spid="1173519" grpId="0" animBg="1"/>
      <p:bldP spid="1173520" grpId="0"/>
      <p:bldP spid="1173521" grpId="0" animBg="1"/>
      <p:bldP spid="1173522" grpId="0" animBg="1"/>
      <p:bldP spid="1173523" grpId="0"/>
      <p:bldP spid="1173524" grpId="0"/>
      <p:bldP spid="1173525" grpId="0"/>
      <p:bldP spid="1173526" grpId="0"/>
      <p:bldP spid="1173527" grpId="0"/>
      <p:bldP spid="117352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53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95288" y="77788"/>
            <a:ext cx="8497887" cy="6716712"/>
          </a:xfrm>
          <a:noFill/>
          <a:ln/>
        </p:spPr>
        <p:txBody>
          <a:bodyPr/>
          <a:lstStyle/>
          <a:p>
            <a:pPr marL="0" indent="0">
              <a:spcBef>
                <a:spcPct val="0"/>
              </a:spcBef>
              <a:buSzTx/>
              <a:buFont typeface="Wingdings" pitchFamily="2" charset="2"/>
              <a:buNone/>
            </a:pPr>
            <a:r>
              <a:rPr lang="en-US" altLang="zh-CN" sz="1800" b="1">
                <a:latin typeface="Times New Roman" pitchFamily="18" charset="0"/>
              </a:rPr>
              <a:t>	FLG	DB  ?</a:t>
            </a:r>
          </a:p>
          <a:p>
            <a:pPr marL="0" indent="0">
              <a:spcBef>
                <a:spcPct val="0"/>
              </a:spcBef>
              <a:buSzTx/>
              <a:buFont typeface="Wingdings" pitchFamily="2" charset="2"/>
              <a:buNone/>
            </a:pPr>
            <a:r>
              <a:rPr lang="en-US" altLang="zh-CN" sz="1800" b="1">
                <a:latin typeface="Times New Roman" pitchFamily="18" charset="0"/>
              </a:rPr>
              <a:t>START:	</a:t>
            </a:r>
            <a:r>
              <a:rPr lang="en-US" altLang="zh-CN" sz="1800" b="1">
                <a:solidFill>
                  <a:srgbClr val="0000FF"/>
                </a:solidFill>
                <a:latin typeface="Times New Roman" pitchFamily="18" charset="0"/>
              </a:rPr>
              <a:t>MOV	DX, 1001H</a:t>
            </a:r>
            <a:r>
              <a:rPr lang="en-US" altLang="zh-CN" sz="1800" b="1">
                <a:latin typeface="Times New Roman" pitchFamily="18" charset="0"/>
              </a:rPr>
              <a:t>	; </a:t>
            </a:r>
            <a:r>
              <a:rPr lang="zh-CN" altLang="en-US" sz="1800" b="1">
                <a:latin typeface="Times New Roman" pitchFamily="18" charset="0"/>
              </a:rPr>
              <a:t>锁存器端口地址</a:t>
            </a:r>
          </a:p>
          <a:p>
            <a:pPr marL="0" indent="0">
              <a:spcBef>
                <a:spcPct val="0"/>
              </a:spcBef>
              <a:buSzTx/>
              <a:buFont typeface="Wingdings" pitchFamily="2" charset="2"/>
              <a:buNone/>
            </a:pPr>
            <a:r>
              <a:rPr lang="en-US" altLang="zh-CN" sz="1800" b="1">
                <a:latin typeface="Times New Roman" pitchFamily="18" charset="0"/>
              </a:rPr>
              <a:t>	</a:t>
            </a:r>
            <a:r>
              <a:rPr lang="en-US" altLang="zh-CN" sz="1800" b="1">
                <a:solidFill>
                  <a:srgbClr val="0000FF"/>
                </a:solidFill>
                <a:latin typeface="Times New Roman" pitchFamily="18" charset="0"/>
              </a:rPr>
              <a:t>MOV	AL, 01H</a:t>
            </a:r>
          </a:p>
          <a:p>
            <a:pPr marL="0" indent="0">
              <a:spcBef>
                <a:spcPct val="0"/>
              </a:spcBef>
              <a:buSzTx/>
              <a:buFont typeface="Wingdings" pitchFamily="2" charset="2"/>
              <a:buNone/>
            </a:pPr>
            <a:r>
              <a:rPr lang="en-US" altLang="zh-CN" sz="1800" b="1">
                <a:latin typeface="Times New Roman" pitchFamily="18" charset="0"/>
              </a:rPr>
              <a:t>	</a:t>
            </a:r>
            <a:r>
              <a:rPr lang="en-US" altLang="zh-CN" sz="1800" b="1">
                <a:solidFill>
                  <a:srgbClr val="0000FF"/>
                </a:solidFill>
                <a:latin typeface="Times New Roman" pitchFamily="18" charset="0"/>
              </a:rPr>
              <a:t>OUT	DX, AL</a:t>
            </a:r>
            <a:r>
              <a:rPr lang="en-US" altLang="zh-CN" sz="1800" b="1">
                <a:latin typeface="Times New Roman" pitchFamily="18" charset="0"/>
              </a:rPr>
              <a:t>		; </a:t>
            </a:r>
            <a:r>
              <a:rPr lang="zh-CN" altLang="en-US" sz="1800" b="1">
                <a:latin typeface="Times New Roman" pitchFamily="18" charset="0"/>
              </a:rPr>
              <a:t>加热器</a:t>
            </a:r>
            <a:r>
              <a:rPr lang="zh-CN" altLang="en-US" sz="1800" b="1">
                <a:solidFill>
                  <a:srgbClr val="FF0000"/>
                </a:solidFill>
                <a:latin typeface="Times New Roman" pitchFamily="18" charset="0"/>
              </a:rPr>
              <a:t>通电</a:t>
            </a:r>
          </a:p>
          <a:p>
            <a:pPr marL="0" indent="0">
              <a:spcBef>
                <a:spcPct val="0"/>
              </a:spcBef>
              <a:buSzTx/>
              <a:buFont typeface="Wingdings" pitchFamily="2" charset="2"/>
              <a:buNone/>
            </a:pPr>
            <a:r>
              <a:rPr lang="zh-CN" altLang="en-US" sz="1800" b="1">
                <a:latin typeface="Times New Roman" pitchFamily="18" charset="0"/>
              </a:rPr>
              <a:t>	</a:t>
            </a:r>
            <a:r>
              <a:rPr lang="en-US" altLang="zh-CN" sz="1800" b="1">
                <a:solidFill>
                  <a:srgbClr val="FF00FF"/>
                </a:solidFill>
                <a:latin typeface="Times New Roman" pitchFamily="18" charset="0"/>
              </a:rPr>
              <a:t>CALL	DLY10ms</a:t>
            </a:r>
            <a:r>
              <a:rPr lang="en-US" altLang="zh-CN" sz="1800" b="1">
                <a:latin typeface="Times New Roman" pitchFamily="18" charset="0"/>
              </a:rPr>
              <a:t>	; DLY10ms</a:t>
            </a:r>
            <a:r>
              <a:rPr lang="zh-CN" altLang="en-US" sz="1800" b="1">
                <a:latin typeface="Times New Roman" pitchFamily="18" charset="0"/>
              </a:rPr>
              <a:t>为</a:t>
            </a:r>
            <a:r>
              <a:rPr lang="en-US" altLang="zh-CN" sz="1800" b="1">
                <a:solidFill>
                  <a:srgbClr val="FF00FF"/>
                </a:solidFill>
                <a:latin typeface="Times New Roman" pitchFamily="18" charset="0"/>
              </a:rPr>
              <a:t>10ms</a:t>
            </a:r>
            <a:r>
              <a:rPr lang="zh-CN" altLang="en-US" sz="1800" b="1">
                <a:solidFill>
                  <a:srgbClr val="FF00FF"/>
                </a:solidFill>
                <a:latin typeface="Times New Roman" pitchFamily="18" charset="0"/>
              </a:rPr>
              <a:t>延迟</a:t>
            </a:r>
            <a:r>
              <a:rPr lang="zh-CN" altLang="en-US" sz="1800" b="1">
                <a:latin typeface="Times New Roman" pitchFamily="18" charset="0"/>
              </a:rPr>
              <a:t>程序，</a:t>
            </a:r>
            <a:r>
              <a:rPr lang="zh-CN" altLang="en-US" sz="1800" b="1">
                <a:solidFill>
                  <a:srgbClr val="FF00FF"/>
                </a:solidFill>
                <a:latin typeface="Times New Roman" pitchFamily="18" charset="0"/>
              </a:rPr>
              <a:t>等待吸合</a:t>
            </a:r>
          </a:p>
          <a:p>
            <a:pPr marL="0" indent="0">
              <a:spcBef>
                <a:spcPct val="0"/>
              </a:spcBef>
              <a:buSzTx/>
              <a:buFont typeface="Wingdings" pitchFamily="2" charset="2"/>
              <a:buNone/>
            </a:pPr>
            <a:r>
              <a:rPr lang="zh-CN" altLang="en-US" sz="1800" b="1">
                <a:latin typeface="Times New Roman" pitchFamily="18" charset="0"/>
              </a:rPr>
              <a:t>	</a:t>
            </a:r>
            <a:r>
              <a:rPr lang="en-US" altLang="zh-CN" sz="1800" b="1">
                <a:solidFill>
                  <a:srgbClr val="008000"/>
                </a:solidFill>
                <a:latin typeface="Times New Roman" pitchFamily="18" charset="0"/>
              </a:rPr>
              <a:t>MOV	DX, 1000H</a:t>
            </a:r>
            <a:r>
              <a:rPr lang="en-US" altLang="zh-CN" sz="1800" b="1">
                <a:latin typeface="Times New Roman" pitchFamily="18" charset="0"/>
              </a:rPr>
              <a:t>	; </a:t>
            </a:r>
            <a:r>
              <a:rPr lang="zh-CN" altLang="en-US" sz="1800" b="1">
                <a:latin typeface="Times New Roman" pitchFamily="18" charset="0"/>
              </a:rPr>
              <a:t>三态门端口地址</a:t>
            </a:r>
          </a:p>
          <a:p>
            <a:pPr marL="0" indent="0">
              <a:spcBef>
                <a:spcPct val="0"/>
              </a:spcBef>
              <a:buSzTx/>
              <a:buFont typeface="Wingdings" pitchFamily="2" charset="2"/>
              <a:buNone/>
            </a:pPr>
            <a:r>
              <a:rPr lang="en-US" altLang="zh-CN" sz="1800" b="1">
                <a:latin typeface="Times New Roman" pitchFamily="18" charset="0"/>
              </a:rPr>
              <a:t>	</a:t>
            </a:r>
            <a:r>
              <a:rPr lang="en-US" altLang="zh-CN" sz="1800" b="1">
                <a:solidFill>
                  <a:srgbClr val="008000"/>
                </a:solidFill>
                <a:latin typeface="Times New Roman" pitchFamily="18" charset="0"/>
              </a:rPr>
              <a:t>IN	AL, DX</a:t>
            </a:r>
          </a:p>
          <a:p>
            <a:pPr marL="0" indent="0">
              <a:spcBef>
                <a:spcPct val="0"/>
              </a:spcBef>
              <a:buSzTx/>
              <a:buFont typeface="Wingdings" pitchFamily="2" charset="2"/>
              <a:buNone/>
            </a:pPr>
            <a:r>
              <a:rPr lang="en-US" altLang="zh-CN" sz="1800" b="1">
                <a:latin typeface="Times New Roman" pitchFamily="18" charset="0"/>
              </a:rPr>
              <a:t>	</a:t>
            </a:r>
            <a:r>
              <a:rPr lang="en-US" altLang="zh-CN" sz="1800" b="1">
                <a:solidFill>
                  <a:srgbClr val="008000"/>
                </a:solidFill>
                <a:latin typeface="Times New Roman" pitchFamily="18" charset="0"/>
              </a:rPr>
              <a:t>AND	AL, 80H</a:t>
            </a:r>
            <a:r>
              <a:rPr lang="en-US" altLang="zh-CN" sz="1800" b="1">
                <a:latin typeface="Times New Roman" pitchFamily="18" charset="0"/>
              </a:rPr>
              <a:t>		; </a:t>
            </a:r>
            <a:r>
              <a:rPr lang="zh-CN" altLang="en-US" sz="1800" b="1">
                <a:latin typeface="Times New Roman" pitchFamily="18" charset="0"/>
              </a:rPr>
              <a:t>判</a:t>
            </a:r>
            <a:r>
              <a:rPr lang="en-US" altLang="zh-CN" sz="1800" b="1">
                <a:latin typeface="Times New Roman" pitchFamily="18" charset="0"/>
              </a:rPr>
              <a:t>D7</a:t>
            </a:r>
            <a:r>
              <a:rPr lang="zh-CN" altLang="en-US" sz="1800" b="1">
                <a:latin typeface="Times New Roman" pitchFamily="18" charset="0"/>
              </a:rPr>
              <a:t>是否为</a:t>
            </a:r>
            <a:r>
              <a:rPr lang="en-US" altLang="zh-CN" sz="1800" b="1">
                <a:latin typeface="Times New Roman" pitchFamily="18" charset="0"/>
              </a:rPr>
              <a:t>0</a:t>
            </a:r>
            <a:r>
              <a:rPr lang="zh-CN" altLang="en-US" sz="1800" b="1">
                <a:latin typeface="Times New Roman" pitchFamily="18" charset="0"/>
              </a:rPr>
              <a:t>，不为</a:t>
            </a:r>
            <a:r>
              <a:rPr lang="en-US" altLang="zh-CN" sz="1800" b="1">
                <a:latin typeface="Times New Roman" pitchFamily="18" charset="0"/>
              </a:rPr>
              <a:t>0 → Error</a:t>
            </a:r>
          </a:p>
          <a:p>
            <a:pPr marL="0" indent="0">
              <a:spcBef>
                <a:spcPct val="0"/>
              </a:spcBef>
              <a:buSzTx/>
              <a:buFont typeface="Wingdings" pitchFamily="2" charset="2"/>
              <a:buNone/>
            </a:pPr>
            <a:r>
              <a:rPr lang="en-US" altLang="zh-CN" sz="1800" b="1">
                <a:latin typeface="Times New Roman" pitchFamily="18" charset="0"/>
              </a:rPr>
              <a:t>	</a:t>
            </a:r>
            <a:r>
              <a:rPr lang="en-US" altLang="zh-CN" sz="1800" b="1">
                <a:solidFill>
                  <a:srgbClr val="008000"/>
                </a:solidFill>
                <a:latin typeface="Times New Roman" pitchFamily="18" charset="0"/>
              </a:rPr>
              <a:t>JNZ	ERR</a:t>
            </a:r>
          </a:p>
          <a:p>
            <a:pPr marL="0" indent="0">
              <a:spcBef>
                <a:spcPct val="0"/>
              </a:spcBef>
              <a:buSzTx/>
              <a:buFont typeface="Wingdings" pitchFamily="2" charset="2"/>
              <a:buNone/>
            </a:pPr>
            <a:r>
              <a:rPr lang="en-US" altLang="zh-CN" sz="1800" b="1">
                <a:latin typeface="Times New Roman" pitchFamily="18" charset="0"/>
              </a:rPr>
              <a:t>	</a:t>
            </a:r>
            <a:r>
              <a:rPr lang="en-US" altLang="zh-CN" sz="1800" b="1">
                <a:solidFill>
                  <a:srgbClr val="FF6600"/>
                </a:solidFill>
                <a:latin typeface="Times New Roman" pitchFamily="18" charset="0"/>
              </a:rPr>
              <a:t>CALL	DLY10min</a:t>
            </a:r>
            <a:r>
              <a:rPr lang="en-US" altLang="zh-CN" sz="1800" b="1">
                <a:latin typeface="Times New Roman" pitchFamily="18" charset="0"/>
              </a:rPr>
              <a:t>	; </a:t>
            </a:r>
            <a:r>
              <a:rPr lang="zh-CN" altLang="en-US" sz="1800" b="1">
                <a:latin typeface="Times New Roman" pitchFamily="18" charset="0"/>
              </a:rPr>
              <a:t>延时</a:t>
            </a:r>
            <a:r>
              <a:rPr lang="en-US" altLang="zh-CN" sz="1800" b="1">
                <a:latin typeface="Times New Roman" pitchFamily="18" charset="0"/>
              </a:rPr>
              <a:t>20</a:t>
            </a:r>
            <a:r>
              <a:rPr lang="zh-CN" altLang="en-US" sz="1800" b="1">
                <a:latin typeface="Times New Roman" pitchFamily="18" charset="0"/>
              </a:rPr>
              <a:t>分钟</a:t>
            </a:r>
          </a:p>
          <a:p>
            <a:pPr marL="0" indent="0">
              <a:spcBef>
                <a:spcPct val="0"/>
              </a:spcBef>
              <a:buSzTx/>
              <a:buFont typeface="Wingdings" pitchFamily="2" charset="2"/>
              <a:buNone/>
            </a:pPr>
            <a:r>
              <a:rPr lang="en-US" altLang="zh-CN" sz="1800" b="1">
                <a:latin typeface="Times New Roman" pitchFamily="18" charset="0"/>
              </a:rPr>
              <a:t>	</a:t>
            </a:r>
            <a:r>
              <a:rPr lang="en-US" altLang="zh-CN" sz="1800" b="1">
                <a:solidFill>
                  <a:srgbClr val="FF6600"/>
                </a:solidFill>
                <a:latin typeface="Times New Roman" pitchFamily="18" charset="0"/>
              </a:rPr>
              <a:t>CALL	DLY10min</a:t>
            </a:r>
          </a:p>
          <a:p>
            <a:pPr marL="0" indent="0">
              <a:spcBef>
                <a:spcPct val="0"/>
              </a:spcBef>
              <a:buSzTx/>
              <a:buFont typeface="Wingdings" pitchFamily="2" charset="2"/>
              <a:buNone/>
            </a:pPr>
            <a:r>
              <a:rPr lang="en-US" altLang="zh-CN" sz="1800" b="1">
                <a:latin typeface="Times New Roman" pitchFamily="18" charset="0"/>
              </a:rPr>
              <a:t>	</a:t>
            </a:r>
            <a:r>
              <a:rPr lang="en-US" altLang="zh-CN" sz="1800" b="1">
                <a:solidFill>
                  <a:srgbClr val="0000FF"/>
                </a:solidFill>
                <a:latin typeface="Times New Roman" pitchFamily="18" charset="0"/>
              </a:rPr>
              <a:t>MOV	DX, 1001H</a:t>
            </a:r>
            <a:r>
              <a:rPr lang="en-US" altLang="zh-CN" sz="1800" b="1">
                <a:latin typeface="Times New Roman" pitchFamily="18" charset="0"/>
              </a:rPr>
              <a:t>	; </a:t>
            </a:r>
            <a:r>
              <a:rPr lang="zh-CN" altLang="en-US" sz="1800" b="1">
                <a:latin typeface="Times New Roman" pitchFamily="18" charset="0"/>
              </a:rPr>
              <a:t>锁存器端口地址</a:t>
            </a:r>
          </a:p>
          <a:p>
            <a:pPr marL="0" indent="0">
              <a:spcBef>
                <a:spcPct val="0"/>
              </a:spcBef>
              <a:buSzTx/>
              <a:buFont typeface="Wingdings" pitchFamily="2" charset="2"/>
              <a:buNone/>
            </a:pPr>
            <a:r>
              <a:rPr lang="en-US" altLang="zh-CN" sz="1800" b="1">
                <a:latin typeface="Times New Roman" pitchFamily="18" charset="0"/>
              </a:rPr>
              <a:t>	</a:t>
            </a:r>
            <a:r>
              <a:rPr lang="en-US" altLang="zh-CN" sz="1800" b="1">
                <a:solidFill>
                  <a:srgbClr val="0000FF"/>
                </a:solidFill>
                <a:latin typeface="Times New Roman" pitchFamily="18" charset="0"/>
              </a:rPr>
              <a:t>MOV	AL, 00H</a:t>
            </a:r>
          </a:p>
          <a:p>
            <a:pPr marL="0" indent="0">
              <a:spcBef>
                <a:spcPct val="0"/>
              </a:spcBef>
              <a:buSzTx/>
              <a:buFont typeface="Wingdings" pitchFamily="2" charset="2"/>
              <a:buNone/>
            </a:pPr>
            <a:r>
              <a:rPr lang="en-US" altLang="zh-CN" sz="1800" b="1">
                <a:latin typeface="Times New Roman" pitchFamily="18" charset="0"/>
              </a:rPr>
              <a:t>	</a:t>
            </a:r>
            <a:r>
              <a:rPr lang="en-US" altLang="zh-CN" sz="1800" b="1">
                <a:solidFill>
                  <a:srgbClr val="0000FF"/>
                </a:solidFill>
                <a:latin typeface="Times New Roman" pitchFamily="18" charset="0"/>
              </a:rPr>
              <a:t>OUT	DX, AL</a:t>
            </a:r>
            <a:r>
              <a:rPr lang="en-US" altLang="zh-CN" sz="1800" b="1">
                <a:latin typeface="Times New Roman" pitchFamily="18" charset="0"/>
              </a:rPr>
              <a:t>		; </a:t>
            </a:r>
            <a:r>
              <a:rPr lang="zh-CN" altLang="en-US" sz="1800" b="1">
                <a:latin typeface="Times New Roman" pitchFamily="18" charset="0"/>
              </a:rPr>
              <a:t>加热器</a:t>
            </a:r>
            <a:r>
              <a:rPr lang="zh-CN" altLang="en-US" sz="1800" b="1">
                <a:solidFill>
                  <a:srgbClr val="FF0000"/>
                </a:solidFill>
                <a:latin typeface="Times New Roman" pitchFamily="18" charset="0"/>
              </a:rPr>
              <a:t>断电</a:t>
            </a:r>
          </a:p>
          <a:p>
            <a:pPr marL="0" indent="0">
              <a:spcBef>
                <a:spcPct val="0"/>
              </a:spcBef>
              <a:buSzTx/>
              <a:buFont typeface="Wingdings" pitchFamily="2" charset="2"/>
              <a:buNone/>
            </a:pPr>
            <a:r>
              <a:rPr lang="en-US" altLang="zh-CN" sz="1800" b="1">
                <a:latin typeface="Times New Roman" pitchFamily="18" charset="0"/>
              </a:rPr>
              <a:t>	</a:t>
            </a:r>
            <a:r>
              <a:rPr lang="en-US" altLang="zh-CN" sz="1800" b="1">
                <a:solidFill>
                  <a:srgbClr val="FF00FF"/>
                </a:solidFill>
                <a:latin typeface="Times New Roman" pitchFamily="18" charset="0"/>
              </a:rPr>
              <a:t>CALL	DLY10ms</a:t>
            </a:r>
            <a:r>
              <a:rPr lang="en-US" altLang="zh-CN" sz="1800" b="1">
                <a:latin typeface="Times New Roman" pitchFamily="18" charset="0"/>
              </a:rPr>
              <a:t>	; </a:t>
            </a:r>
            <a:r>
              <a:rPr lang="zh-CN" altLang="en-US" sz="1800" b="1">
                <a:latin typeface="Times New Roman" pitchFamily="18" charset="0"/>
              </a:rPr>
              <a:t>等待继电器断开</a:t>
            </a:r>
          </a:p>
          <a:p>
            <a:pPr marL="0" indent="0">
              <a:spcBef>
                <a:spcPct val="0"/>
              </a:spcBef>
              <a:buSzTx/>
              <a:buFont typeface="Wingdings" pitchFamily="2" charset="2"/>
              <a:buNone/>
            </a:pPr>
            <a:r>
              <a:rPr lang="en-US" altLang="zh-CN" sz="1800" b="1">
                <a:latin typeface="Times New Roman" pitchFamily="18" charset="0"/>
              </a:rPr>
              <a:t>	</a:t>
            </a:r>
            <a:r>
              <a:rPr lang="en-US" altLang="zh-CN" sz="1800" b="1">
                <a:solidFill>
                  <a:srgbClr val="008000"/>
                </a:solidFill>
                <a:latin typeface="Times New Roman" pitchFamily="18" charset="0"/>
              </a:rPr>
              <a:t>MOV	DX, 1000H</a:t>
            </a:r>
            <a:r>
              <a:rPr lang="en-US" altLang="zh-CN" sz="1800" b="1">
                <a:latin typeface="Times New Roman" pitchFamily="18" charset="0"/>
              </a:rPr>
              <a:t>	; </a:t>
            </a:r>
            <a:r>
              <a:rPr lang="zh-CN" altLang="en-US" sz="1800" b="1">
                <a:latin typeface="Times New Roman" pitchFamily="18" charset="0"/>
              </a:rPr>
              <a:t>三态门端口地址</a:t>
            </a:r>
          </a:p>
          <a:p>
            <a:pPr marL="0" indent="0">
              <a:spcBef>
                <a:spcPct val="0"/>
              </a:spcBef>
              <a:buSzTx/>
              <a:buFont typeface="Wingdings" pitchFamily="2" charset="2"/>
              <a:buNone/>
            </a:pPr>
            <a:r>
              <a:rPr lang="en-US" altLang="zh-CN" sz="1800" b="1">
                <a:latin typeface="Times New Roman" pitchFamily="18" charset="0"/>
              </a:rPr>
              <a:t>	</a:t>
            </a:r>
            <a:r>
              <a:rPr lang="en-US" altLang="zh-CN" sz="1800" b="1">
                <a:solidFill>
                  <a:srgbClr val="008000"/>
                </a:solidFill>
                <a:latin typeface="Times New Roman" pitchFamily="18" charset="0"/>
              </a:rPr>
              <a:t>IN	AL, DX</a:t>
            </a:r>
          </a:p>
          <a:p>
            <a:pPr marL="0" indent="0">
              <a:spcBef>
                <a:spcPct val="0"/>
              </a:spcBef>
              <a:buSzTx/>
              <a:buFont typeface="Wingdings" pitchFamily="2" charset="2"/>
              <a:buNone/>
            </a:pPr>
            <a:r>
              <a:rPr lang="en-US" altLang="zh-CN" sz="1800" b="1">
                <a:latin typeface="Times New Roman" pitchFamily="18" charset="0"/>
              </a:rPr>
              <a:t>	</a:t>
            </a:r>
            <a:r>
              <a:rPr lang="en-US" altLang="zh-CN" sz="1800" b="1">
                <a:solidFill>
                  <a:srgbClr val="008000"/>
                </a:solidFill>
                <a:latin typeface="Times New Roman" pitchFamily="18" charset="0"/>
              </a:rPr>
              <a:t>AND	AL, 80H</a:t>
            </a:r>
          </a:p>
          <a:p>
            <a:pPr marL="0" indent="0">
              <a:spcBef>
                <a:spcPct val="0"/>
              </a:spcBef>
              <a:buSzTx/>
              <a:buFont typeface="Wingdings" pitchFamily="2" charset="2"/>
              <a:buNone/>
            </a:pPr>
            <a:r>
              <a:rPr lang="en-US" altLang="zh-CN" sz="1800" b="1">
                <a:latin typeface="Times New Roman" pitchFamily="18" charset="0"/>
              </a:rPr>
              <a:t>	</a:t>
            </a:r>
            <a:r>
              <a:rPr lang="en-US" altLang="zh-CN" sz="1800" b="1">
                <a:solidFill>
                  <a:srgbClr val="008000"/>
                </a:solidFill>
                <a:latin typeface="Times New Roman" pitchFamily="18" charset="0"/>
              </a:rPr>
              <a:t>JZ	ERR</a:t>
            </a:r>
          </a:p>
          <a:p>
            <a:pPr marL="0" indent="0">
              <a:spcBef>
                <a:spcPct val="0"/>
              </a:spcBef>
              <a:buSzTx/>
              <a:buFont typeface="Wingdings" pitchFamily="2" charset="2"/>
              <a:buNone/>
            </a:pPr>
            <a:r>
              <a:rPr lang="zh-CN" altLang="en-US" sz="1800" b="1">
                <a:latin typeface="Times New Roman" pitchFamily="18" charset="0"/>
              </a:rPr>
              <a:t>	</a:t>
            </a:r>
            <a:r>
              <a:rPr lang="en-US" altLang="zh-CN" sz="1800" b="1">
                <a:solidFill>
                  <a:srgbClr val="FF6600"/>
                </a:solidFill>
                <a:latin typeface="Times New Roman" pitchFamily="18" charset="0"/>
              </a:rPr>
              <a:t>CALL	DLY10min</a:t>
            </a:r>
            <a:r>
              <a:rPr lang="en-US" altLang="zh-CN" sz="1800" b="1">
                <a:latin typeface="Times New Roman" pitchFamily="18" charset="0"/>
              </a:rPr>
              <a:t>	; </a:t>
            </a:r>
            <a:r>
              <a:rPr lang="zh-CN" altLang="en-US" sz="1800" b="1">
                <a:latin typeface="Times New Roman" pitchFamily="18" charset="0"/>
              </a:rPr>
              <a:t>延时</a:t>
            </a:r>
            <a:r>
              <a:rPr lang="en-US" altLang="zh-CN" sz="1800" b="1">
                <a:latin typeface="Times New Roman" pitchFamily="18" charset="0"/>
              </a:rPr>
              <a:t>10</a:t>
            </a:r>
            <a:r>
              <a:rPr lang="zh-CN" altLang="en-US" sz="1800" b="1">
                <a:latin typeface="Times New Roman" pitchFamily="18" charset="0"/>
              </a:rPr>
              <a:t>分钟</a:t>
            </a:r>
          </a:p>
          <a:p>
            <a:pPr marL="0" indent="0">
              <a:spcBef>
                <a:spcPct val="0"/>
              </a:spcBef>
              <a:buSzTx/>
              <a:buFont typeface="Wingdings" pitchFamily="2" charset="2"/>
              <a:buNone/>
            </a:pPr>
            <a:r>
              <a:rPr lang="en-US" altLang="zh-CN" sz="1800" b="1">
                <a:latin typeface="Times New Roman" pitchFamily="18" charset="0"/>
              </a:rPr>
              <a:t>	JMP	START</a:t>
            </a:r>
          </a:p>
          <a:p>
            <a:pPr marL="0" indent="0">
              <a:spcBef>
                <a:spcPct val="0"/>
              </a:spcBef>
              <a:buSzTx/>
              <a:buFont typeface="Wingdings" pitchFamily="2" charset="2"/>
              <a:buNone/>
            </a:pPr>
            <a:r>
              <a:rPr lang="en-US" altLang="zh-CN" sz="1800" b="1">
                <a:latin typeface="Times New Roman" pitchFamily="18" charset="0"/>
              </a:rPr>
              <a:t>ERR:	MOV	FLG, 0AAH</a:t>
            </a:r>
          </a:p>
          <a:p>
            <a:pPr marL="0" indent="0">
              <a:spcBef>
                <a:spcPct val="0"/>
              </a:spcBef>
              <a:buSzTx/>
              <a:buFont typeface="Wingdings" pitchFamily="2" charset="2"/>
              <a:buNone/>
            </a:pPr>
            <a:r>
              <a:rPr lang="en-US" altLang="zh-CN" sz="1800" b="1">
                <a:latin typeface="Times New Roman" pitchFamily="18" charset="0"/>
              </a:rPr>
              <a:t>	NOP</a:t>
            </a:r>
          </a:p>
          <a:p>
            <a:pPr marL="0" indent="0">
              <a:spcBef>
                <a:spcPct val="0"/>
              </a:spcBef>
              <a:buSzTx/>
              <a:buFont typeface="Wingdings" pitchFamily="2" charset="2"/>
              <a:buNone/>
            </a:pPr>
            <a:r>
              <a:rPr lang="en-US" altLang="zh-CN" sz="1800" b="1">
                <a:latin typeface="Times New Roman" pitchFamily="18" charset="0"/>
              </a:rPr>
              <a:t>	HLT</a:t>
            </a:r>
            <a:endParaRPr lang="zh-CN" altLang="en-US" sz="1800" b="1">
              <a:latin typeface="Times New Roman" pitchFamily="18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66D448-1C29-4521-8517-EFDD3465A2E5}" type="slidenum">
              <a:rPr lang="zh-CN" altLang="en-US"/>
              <a:pPr/>
              <a:t>72</a:t>
            </a:fld>
            <a:endParaRPr lang="en-US" altLang="zh-CN"/>
          </a:p>
        </p:txBody>
      </p:sp>
      <p:graphicFrame>
        <p:nvGraphicFramePr>
          <p:cNvPr id="1175556" name="Object 4"/>
          <p:cNvGraphicFramePr>
            <a:graphicFrameLocks noChangeAspect="1"/>
          </p:cNvGraphicFramePr>
          <p:nvPr/>
        </p:nvGraphicFramePr>
        <p:xfrm>
          <a:off x="5127625" y="0"/>
          <a:ext cx="3765550" cy="670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5557" name="Visio" r:id="rId3" imgW="3679636" imgH="6554131" progId="Visio.Drawing.11">
                  <p:embed/>
                </p:oleObj>
              </mc:Choice>
              <mc:Fallback>
                <p:oleObj name="Visio" r:id="rId3" imgW="3679636" imgH="6554131" progId="Visio.Drawing.11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7625" y="0"/>
                        <a:ext cx="3765550" cy="670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FF"/>
                            </a:solidFill>
                            <a:miter lim="800000"/>
                            <a:headEnd/>
                            <a:tailEnd type="none" w="med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555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52413" y="836613"/>
            <a:ext cx="4824412" cy="5761037"/>
          </a:xfrm>
          <a:noFill/>
          <a:ln/>
        </p:spPr>
        <p:txBody>
          <a:bodyPr/>
          <a:lstStyle/>
          <a:p>
            <a:pPr marL="444500" indent="-444500">
              <a:spcBef>
                <a:spcPct val="30000"/>
              </a:spcBef>
              <a:spcAft>
                <a:spcPct val="20000"/>
              </a:spcAft>
              <a:buSzTx/>
              <a:buFont typeface="Wingdings" pitchFamily="2" charset="2"/>
              <a:buNone/>
            </a:pPr>
            <a:r>
              <a:rPr lang="zh-CN" altLang="en-US" sz="2800" b="1"/>
              <a:t>应注意的问题：</a:t>
            </a:r>
          </a:p>
          <a:p>
            <a:pPr marL="444500" indent="-444500">
              <a:spcBef>
                <a:spcPct val="30000"/>
              </a:spcBef>
              <a:spcAft>
                <a:spcPct val="20000"/>
              </a:spcAft>
              <a:buSzTx/>
              <a:buFont typeface="Wingdings" pitchFamily="2" charset="2"/>
              <a:buAutoNum type="circleNumDbPlain"/>
            </a:pPr>
            <a:r>
              <a:rPr lang="zh-CN" altLang="en-US" sz="2400" b="1">
                <a:latin typeface="Times New Roman" pitchFamily="18" charset="0"/>
              </a:rPr>
              <a:t>速度：几十～几百</a:t>
            </a:r>
            <a:r>
              <a:rPr lang="en-US" altLang="zh-CN" sz="2400" b="1">
                <a:latin typeface="Times New Roman" pitchFamily="18" charset="0"/>
              </a:rPr>
              <a:t>KHz</a:t>
            </a:r>
          </a:p>
          <a:p>
            <a:pPr marL="444500" indent="-444500">
              <a:spcBef>
                <a:spcPct val="30000"/>
              </a:spcBef>
              <a:spcAft>
                <a:spcPct val="20000"/>
              </a:spcAft>
              <a:buSzTx/>
              <a:buFont typeface="Wingdings" pitchFamily="2" charset="2"/>
              <a:buAutoNum type="circleNumDbPlain"/>
            </a:pPr>
            <a:r>
              <a:rPr lang="zh-CN" altLang="en-US" sz="2400" b="1">
                <a:latin typeface="Times New Roman" pitchFamily="18" charset="0"/>
              </a:rPr>
              <a:t>绝缘电压：</a:t>
            </a:r>
            <a:r>
              <a:rPr lang="en-US" altLang="zh-CN" sz="2400" b="1">
                <a:latin typeface="Times New Roman" pitchFamily="18" charset="0"/>
              </a:rPr>
              <a:t>0.5</a:t>
            </a:r>
            <a:r>
              <a:rPr lang="zh-CN" altLang="en-US" sz="2400" b="1">
                <a:latin typeface="Times New Roman" pitchFamily="18" charset="0"/>
              </a:rPr>
              <a:t>～</a:t>
            </a:r>
            <a:r>
              <a:rPr lang="en-US" altLang="zh-CN" sz="2400" b="1">
                <a:latin typeface="Times New Roman" pitchFamily="18" charset="0"/>
              </a:rPr>
              <a:t>10 KV</a:t>
            </a:r>
          </a:p>
          <a:p>
            <a:pPr marL="444500" indent="-444500">
              <a:spcBef>
                <a:spcPct val="30000"/>
              </a:spcBef>
              <a:spcAft>
                <a:spcPct val="20000"/>
              </a:spcAft>
              <a:buSzTx/>
              <a:buFont typeface="Wingdings" pitchFamily="2" charset="2"/>
              <a:buAutoNum type="circleNumDbPlain"/>
            </a:pPr>
            <a:r>
              <a:rPr lang="zh-CN" altLang="en-US" sz="2400" b="1">
                <a:latin typeface="Times New Roman" pitchFamily="18" charset="0"/>
              </a:rPr>
              <a:t>两边不共地、电源独立</a:t>
            </a:r>
          </a:p>
          <a:p>
            <a:pPr marL="444500" indent="-444500">
              <a:spcBef>
                <a:spcPct val="30000"/>
              </a:spcBef>
              <a:spcAft>
                <a:spcPct val="20000"/>
              </a:spcAft>
              <a:buSzTx/>
              <a:buFont typeface="Wingdings" pitchFamily="2" charset="2"/>
              <a:buAutoNum type="circleNumDbPlain"/>
            </a:pPr>
            <a:r>
              <a:rPr lang="zh-CN" altLang="en-US" sz="2400" b="1">
                <a:latin typeface="Times New Roman" pitchFamily="18" charset="0"/>
              </a:rPr>
              <a:t>动作控制 </a:t>
            </a:r>
            <a:r>
              <a:rPr lang="zh-CN" altLang="en-US" sz="2400" b="1" spc="-600">
                <a:latin typeface="+mn-ea"/>
              </a:rPr>
              <a:t>←→</a:t>
            </a:r>
            <a:r>
              <a:rPr lang="zh-CN" altLang="en-US" sz="2400" b="1">
                <a:latin typeface="Times New Roman" pitchFamily="18" charset="0"/>
              </a:rPr>
              <a:t> </a:t>
            </a:r>
            <a:r>
              <a:rPr lang="zh-CN" altLang="en-US" sz="2400" b="1" smtClean="0">
                <a:latin typeface="Times New Roman" pitchFamily="18" charset="0"/>
              </a:rPr>
              <a:t> 反馈</a:t>
            </a:r>
            <a:r>
              <a:rPr lang="zh-CN" altLang="en-US" sz="2400" b="1">
                <a:latin typeface="Times New Roman" pitchFamily="18" charset="0"/>
              </a:rPr>
              <a:t>检测</a:t>
            </a:r>
          </a:p>
          <a:p>
            <a:pPr marL="444500" indent="-444500">
              <a:spcBef>
                <a:spcPct val="30000"/>
              </a:spcBef>
              <a:spcAft>
                <a:spcPct val="20000"/>
              </a:spcAft>
              <a:buSzTx/>
              <a:buFont typeface="Wingdings" pitchFamily="2" charset="2"/>
              <a:buAutoNum type="circleNumDbPlain"/>
            </a:pPr>
            <a:r>
              <a:rPr lang="en-US" altLang="zh-CN" sz="2400" b="1">
                <a:latin typeface="Times New Roman" pitchFamily="18" charset="0"/>
              </a:rPr>
              <a:t>R1 R2 R3</a:t>
            </a:r>
            <a:r>
              <a:rPr lang="zh-CN" altLang="en-US" sz="2400" b="1">
                <a:latin typeface="Times New Roman" pitchFamily="18" charset="0"/>
              </a:rPr>
              <a:t>：限流电阻，几百</a:t>
            </a:r>
            <a:r>
              <a:rPr lang="en-US" altLang="zh-CN" sz="2400" b="1">
                <a:latin typeface="Times New Roman" pitchFamily="18" charset="0"/>
              </a:rPr>
              <a:t>Ω</a:t>
            </a:r>
            <a:r>
              <a:rPr lang="zh-CN" altLang="en-US" sz="2400" b="1">
                <a:latin typeface="Times New Roman" pitchFamily="18" charset="0"/>
              </a:rPr>
              <a:t/>
            </a:r>
            <a:br>
              <a:rPr lang="zh-CN" altLang="en-US" sz="2400" b="1">
                <a:latin typeface="Times New Roman" pitchFamily="18" charset="0"/>
              </a:rPr>
            </a:br>
            <a:r>
              <a:rPr lang="en-US" altLang="zh-CN" sz="2400" b="1">
                <a:latin typeface="Times New Roman" pitchFamily="18" charset="0"/>
              </a:rPr>
              <a:t>R</a:t>
            </a:r>
            <a:r>
              <a:rPr lang="zh-CN" altLang="en-US" sz="2400" b="1">
                <a:latin typeface="Times New Roman" pitchFamily="18" charset="0"/>
              </a:rPr>
              <a:t>：保护电阻，几</a:t>
            </a:r>
            <a:r>
              <a:rPr lang="en-US" altLang="zh-CN" sz="2400" b="1">
                <a:latin typeface="Times New Roman" pitchFamily="18" charset="0"/>
              </a:rPr>
              <a:t>KΩ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5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1755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1755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1755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5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11755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5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11755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5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1755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5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6" dur="500"/>
                                        <p:tgtEl>
                                          <p:spTgt spid="11755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5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11755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6ADB64-D9C9-42D6-97C8-D12BDDB2E813}" type="slidenum">
              <a:rPr lang="zh-CN" altLang="en-US"/>
              <a:pPr/>
              <a:t>8</a:t>
            </a:fld>
            <a:endParaRPr lang="en-US" altLang="zh-CN"/>
          </a:p>
        </p:txBody>
      </p:sp>
      <p:sp>
        <p:nvSpPr>
          <p:cNvPr id="1180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333375"/>
            <a:ext cx="8640762" cy="503238"/>
          </a:xfrm>
          <a:noFill/>
          <a:ln/>
        </p:spPr>
        <p:txBody>
          <a:bodyPr anchor="t"/>
          <a:lstStyle/>
          <a:p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【</a:t>
            </a:r>
            <a:r>
              <a:rPr lang="zh-CN" altLang="en-US" sz="2800" b="1">
                <a:solidFill>
                  <a:schemeClr val="bg2"/>
                </a:solidFill>
                <a:ea typeface="黑体" pitchFamily="2" charset="-122"/>
              </a:rPr>
              <a:t>例</a:t>
            </a:r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8.1】8</a:t>
            </a:r>
            <a:r>
              <a:rPr lang="zh-CN" altLang="en-US" sz="2800" b="1">
                <a:solidFill>
                  <a:schemeClr val="bg2"/>
                </a:solidFill>
                <a:ea typeface="黑体" pitchFamily="2" charset="-122"/>
              </a:rPr>
              <a:t>位</a:t>
            </a:r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ISA</a:t>
            </a:r>
            <a:r>
              <a:rPr lang="zh-CN" altLang="en-US" sz="2800" b="1">
                <a:solidFill>
                  <a:schemeClr val="bg2"/>
                </a:solidFill>
                <a:ea typeface="黑体" pitchFamily="2" charset="-122"/>
              </a:rPr>
              <a:t>总线接口</a:t>
            </a:r>
            <a:endParaRPr lang="en-US" altLang="zh-CN" sz="2800" b="1">
              <a:solidFill>
                <a:schemeClr val="bg2"/>
              </a:solidFill>
              <a:ea typeface="黑体" pitchFamily="2" charset="-122"/>
            </a:endParaRPr>
          </a:p>
        </p:txBody>
      </p:sp>
      <p:sp>
        <p:nvSpPr>
          <p:cNvPr id="1180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08050"/>
            <a:ext cx="8229600" cy="5689600"/>
          </a:xfrm>
        </p:spPr>
        <p:txBody>
          <a:bodyPr/>
          <a:lstStyle/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800" b="1">
                <a:latin typeface="Times New Roman" pitchFamily="18" charset="0"/>
              </a:rPr>
              <a:t>从</a:t>
            </a:r>
            <a:r>
              <a:rPr lang="en-US" altLang="zh-CN" sz="2800" b="1">
                <a:latin typeface="Times New Roman" pitchFamily="18" charset="0"/>
              </a:rPr>
              <a:t>I/O</a:t>
            </a:r>
            <a:r>
              <a:rPr lang="zh-CN" altLang="en-US" sz="2800" b="1">
                <a:latin typeface="Times New Roman" pitchFamily="18" charset="0"/>
              </a:rPr>
              <a:t>端口获得</a:t>
            </a:r>
            <a:r>
              <a:rPr lang="en-US" altLang="zh-CN" sz="2800" b="1">
                <a:solidFill>
                  <a:srgbClr val="CC0099"/>
                </a:solidFill>
              </a:rPr>
              <a:t>16</a:t>
            </a:r>
            <a:r>
              <a:rPr lang="zh-CN" altLang="en-US" sz="2800" b="1">
                <a:solidFill>
                  <a:srgbClr val="CC0099"/>
                </a:solidFill>
              </a:rPr>
              <a:t>位数据</a:t>
            </a:r>
            <a:r>
              <a:rPr lang="zh-CN" altLang="en-US" sz="2800" b="1">
                <a:latin typeface="Times New Roman" pitchFamily="18" charset="0"/>
              </a:rPr>
              <a:t>：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endParaRPr lang="zh-CN" altLang="en-US" sz="2800" b="1">
              <a:latin typeface="Times New Roman" pitchFamily="18" charset="0"/>
            </a:endParaRP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800" b="1">
                <a:latin typeface="Courier New" pitchFamily="49" charset="0"/>
              </a:rPr>
              <a:t>MOV AL,92H	;</a:t>
            </a:r>
            <a:r>
              <a:rPr lang="zh-CN" altLang="en-US" sz="2800" b="1">
                <a:latin typeface="Courier New" pitchFamily="49" charset="0"/>
              </a:rPr>
              <a:t>初始化</a:t>
            </a:r>
            <a:r>
              <a:rPr lang="en-US" altLang="zh-CN" sz="2800" b="1">
                <a:latin typeface="Courier New" pitchFamily="49" charset="0"/>
              </a:rPr>
              <a:t>8255</a:t>
            </a:r>
            <a:r>
              <a:rPr lang="zh-CN" altLang="en-US" sz="2800" b="1">
                <a:latin typeface="Courier New" pitchFamily="49" charset="0"/>
              </a:rPr>
              <a:t>，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800" b="1">
                <a:latin typeface="Courier New" pitchFamily="49" charset="0"/>
              </a:rPr>
              <a:t>OUT 0BBH,AL	;A</a:t>
            </a:r>
            <a:r>
              <a:rPr lang="zh-CN" altLang="en-US" sz="2800" b="1">
                <a:latin typeface="Courier New" pitchFamily="49" charset="0"/>
              </a:rPr>
              <a:t>、</a:t>
            </a:r>
            <a:r>
              <a:rPr lang="en-US" altLang="zh-CN" sz="2800" b="1">
                <a:latin typeface="Courier New" pitchFamily="49" charset="0"/>
              </a:rPr>
              <a:t>B</a:t>
            </a:r>
            <a:r>
              <a:rPr lang="zh-CN" altLang="en-US" sz="2800" b="1">
                <a:latin typeface="Courier New" pitchFamily="49" charset="0"/>
              </a:rPr>
              <a:t>口方式</a:t>
            </a:r>
            <a:r>
              <a:rPr lang="en-US" altLang="zh-CN" sz="2800" b="1">
                <a:latin typeface="Courier New" pitchFamily="49" charset="0"/>
              </a:rPr>
              <a:t>0</a:t>
            </a:r>
            <a:r>
              <a:rPr lang="zh-CN" altLang="en-US" sz="2800" b="1">
                <a:latin typeface="Courier New" pitchFamily="49" charset="0"/>
              </a:rPr>
              <a:t>，输入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800" b="1">
                <a:latin typeface="宋体"/>
              </a:rPr>
              <a:t>…………</a:t>
            </a:r>
            <a:endParaRPr lang="en-US" altLang="zh-CN" sz="2800" b="1">
              <a:latin typeface="Courier New" pitchFamily="49" charset="0"/>
            </a:endParaRP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800" b="1">
                <a:latin typeface="Courier New" pitchFamily="49" charset="0"/>
              </a:rPr>
              <a:t>IN  AL,0B9H	;</a:t>
            </a:r>
            <a:r>
              <a:rPr lang="zh-CN" altLang="en-US" sz="2800" b="1">
                <a:latin typeface="Courier New" pitchFamily="49" charset="0"/>
              </a:rPr>
              <a:t>从</a:t>
            </a:r>
            <a:r>
              <a:rPr lang="en-US" altLang="zh-CN" sz="2800" b="1">
                <a:latin typeface="Courier New" pitchFamily="49" charset="0"/>
              </a:rPr>
              <a:t>8255 B</a:t>
            </a:r>
            <a:r>
              <a:rPr lang="zh-CN" altLang="en-US" sz="2800" b="1">
                <a:latin typeface="Courier New" pitchFamily="49" charset="0"/>
              </a:rPr>
              <a:t>口读入数据高</a:t>
            </a:r>
            <a:r>
              <a:rPr lang="en-US" altLang="zh-CN" sz="2800" b="1">
                <a:latin typeface="Courier New" pitchFamily="49" charset="0"/>
              </a:rPr>
              <a:t>8</a:t>
            </a:r>
            <a:r>
              <a:rPr lang="zh-CN" altLang="en-US" sz="2800" b="1">
                <a:latin typeface="Courier New" pitchFamily="49" charset="0"/>
              </a:rPr>
              <a:t>位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800" b="1">
                <a:latin typeface="Courier New" pitchFamily="49" charset="0"/>
              </a:rPr>
              <a:t>MOV AH,AL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800" b="1">
                <a:latin typeface="Courier New" pitchFamily="49" charset="0"/>
              </a:rPr>
              <a:t>IN  AL,0B8H	;</a:t>
            </a:r>
            <a:r>
              <a:rPr lang="zh-CN" altLang="en-US" sz="2800" b="1">
                <a:latin typeface="Courier New" pitchFamily="49" charset="0"/>
              </a:rPr>
              <a:t>从</a:t>
            </a:r>
            <a:r>
              <a:rPr lang="en-US" altLang="zh-CN" sz="2800" b="1">
                <a:latin typeface="Courier New" pitchFamily="49" charset="0"/>
              </a:rPr>
              <a:t>8255 A</a:t>
            </a:r>
            <a:r>
              <a:rPr lang="zh-CN" altLang="en-US" sz="2800" b="1">
                <a:latin typeface="Courier New" pitchFamily="49" charset="0"/>
              </a:rPr>
              <a:t>口读入数据低</a:t>
            </a:r>
            <a:r>
              <a:rPr lang="en-US" altLang="zh-CN" sz="2800" b="1">
                <a:latin typeface="Courier New" pitchFamily="49" charset="0"/>
              </a:rPr>
              <a:t>8</a:t>
            </a:r>
            <a:r>
              <a:rPr lang="zh-CN" altLang="en-US" sz="2800" b="1">
                <a:latin typeface="Courier New" pitchFamily="49" charset="0"/>
              </a:rPr>
              <a:t>位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endParaRPr lang="zh-CN" altLang="en-US" sz="2800" b="1">
              <a:latin typeface="Courier New" pitchFamily="49" charset="0"/>
            </a:endParaRP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z="2800" b="1">
                <a:solidFill>
                  <a:srgbClr val="0000FF"/>
                </a:solidFill>
                <a:latin typeface="Times New Roman" pitchFamily="18" charset="0"/>
              </a:rPr>
              <a:t>8位ISA总线接口</a:t>
            </a:r>
            <a:r>
              <a:rPr lang="en-US" altLang="zh-CN" sz="2800" b="1">
                <a:solidFill>
                  <a:srgbClr val="0000FF"/>
                </a:solidFill>
                <a:latin typeface="Times New Roman" pitchFamily="18" charset="0"/>
              </a:rPr>
              <a:t>：16</a:t>
            </a:r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</a:rPr>
              <a:t>位数据传输必须通过两次</a:t>
            </a:r>
            <a:r>
              <a:rPr lang="en-US" altLang="zh-CN" sz="2800" b="1">
                <a:solidFill>
                  <a:srgbClr val="0000FF"/>
                </a:solidFill>
                <a:latin typeface="Times New Roman" pitchFamily="18" charset="0"/>
              </a:rPr>
              <a:t>I/O</a:t>
            </a:r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</a:rPr>
              <a:t>操作才能完成。</a:t>
            </a:r>
          </a:p>
          <a:p>
            <a:pPr marL="0" indent="0">
              <a:buFont typeface="Wingdings" pitchFamily="2" charset="2"/>
              <a:buNone/>
            </a:pPr>
            <a:endParaRPr lang="zh-CN" altLang="en-US" sz="2800" b="1">
              <a:solidFill>
                <a:srgbClr val="0000FF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E10E36-CD7E-4A39-8A8D-CA2A5001D314}" type="slidenum">
              <a:rPr lang="zh-CN" altLang="en-US"/>
              <a:pPr/>
              <a:t>9</a:t>
            </a:fld>
            <a:endParaRPr lang="en-US" altLang="zh-CN"/>
          </a:p>
        </p:txBody>
      </p:sp>
      <p:sp>
        <p:nvSpPr>
          <p:cNvPr id="1181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333375"/>
            <a:ext cx="8640762" cy="574675"/>
          </a:xfrm>
          <a:noFill/>
          <a:ln/>
        </p:spPr>
        <p:txBody>
          <a:bodyPr anchor="t"/>
          <a:lstStyle/>
          <a:p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【</a:t>
            </a:r>
            <a:r>
              <a:rPr lang="zh-CN" altLang="en-US" sz="2800" b="1">
                <a:solidFill>
                  <a:schemeClr val="bg2"/>
                </a:solidFill>
                <a:ea typeface="黑体" pitchFamily="2" charset="-122"/>
              </a:rPr>
              <a:t>例</a:t>
            </a:r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8.2】16</a:t>
            </a:r>
            <a:r>
              <a:rPr lang="zh-CN" altLang="en-US" sz="2800" b="1">
                <a:solidFill>
                  <a:schemeClr val="bg2"/>
                </a:solidFill>
                <a:ea typeface="黑体" pitchFamily="2" charset="-122"/>
              </a:rPr>
              <a:t>位</a:t>
            </a:r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ISA</a:t>
            </a:r>
            <a:r>
              <a:rPr lang="zh-CN" altLang="en-US" sz="2800" b="1">
                <a:solidFill>
                  <a:schemeClr val="bg2"/>
                </a:solidFill>
                <a:ea typeface="黑体" pitchFamily="2" charset="-122"/>
              </a:rPr>
              <a:t>总线接口</a:t>
            </a:r>
            <a:endParaRPr lang="en-US" altLang="zh-CN" sz="2800" b="1">
              <a:solidFill>
                <a:schemeClr val="bg2"/>
              </a:solidFill>
              <a:ea typeface="黑体" pitchFamily="2" charset="-122"/>
            </a:endParaRPr>
          </a:p>
        </p:txBody>
      </p:sp>
      <p:sp>
        <p:nvSpPr>
          <p:cNvPr id="1181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672138"/>
            <a:ext cx="8229600" cy="925512"/>
          </a:xfrm>
        </p:spPr>
        <p:txBody>
          <a:bodyPr/>
          <a:lstStyle/>
          <a:p>
            <a:endParaRPr lang="zh-CN" altLang="en-US" sz="2800" b="1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rgbClr val="CC0099"/>
          </a:solidFill>
          <a:prstDash val="solid"/>
          <a:round/>
          <a:headEnd type="none" w="med" len="med"/>
          <a:tailEnd type="triangle" w="med" len="lg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FF"/>
          </a:buClr>
          <a:buSzTx/>
          <a:buFont typeface="Wingdings" pitchFamily="2" charset="2"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rgbClr val="CC0099"/>
          </a:solidFill>
          <a:prstDash val="solid"/>
          <a:round/>
          <a:headEnd type="none" w="med" len="med"/>
          <a:tailEnd type="triangle" w="med" len="lg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FF"/>
          </a:buClr>
          <a:buSzTx/>
          <a:buFont typeface="Wingdings" pitchFamily="2" charset="2"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26606</TotalTime>
  <Words>2085</Words>
  <Application>Microsoft Office PowerPoint</Application>
  <PresentationFormat>全屏显示(4:3)</PresentationFormat>
  <Paragraphs>854</Paragraphs>
  <Slides>72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72</vt:i4>
      </vt:variant>
    </vt:vector>
  </HeadingPairs>
  <TitlesOfParts>
    <vt:vector size="85" baseType="lpstr">
      <vt:lpstr>黑体</vt:lpstr>
      <vt:lpstr>楷体_GB2312</vt:lpstr>
      <vt:lpstr>宋体</vt:lpstr>
      <vt:lpstr>Arial</vt:lpstr>
      <vt:lpstr>Arial Black</vt:lpstr>
      <vt:lpstr>Calibri</vt:lpstr>
      <vt:lpstr>Courier New</vt:lpstr>
      <vt:lpstr>Times New Roman</vt:lpstr>
      <vt:lpstr>Wingdings</vt:lpstr>
      <vt:lpstr>Pixel</vt:lpstr>
      <vt:lpstr>Visio</vt:lpstr>
      <vt:lpstr>Microsoft Visio 2003-2010 绘图</vt:lpstr>
      <vt:lpstr>Image</vt:lpstr>
      <vt:lpstr>PowerPoint 演示文稿</vt:lpstr>
      <vt:lpstr>教材中的相关内容：</vt:lpstr>
      <vt:lpstr>8.1  基于ISA总线的I/O接口设计（目录）</vt:lpstr>
      <vt:lpstr>8.1  基于ISA总线的I/O接口设计（目录）</vt:lpstr>
      <vt:lpstr>8.1  基于ISA总线的I/O接口设计（目录）</vt:lpstr>
      <vt:lpstr>PowerPoint 演示文稿</vt:lpstr>
      <vt:lpstr>【例8.1】 8位ISA总线接口</vt:lpstr>
      <vt:lpstr>【例8.1】8位ISA总线接口</vt:lpstr>
      <vt:lpstr>【例8.2】16位ISA总线接口</vt:lpstr>
      <vt:lpstr>PowerPoint 演示文稿</vt:lpstr>
      <vt:lpstr>【例8.2】16位ISA总线接口</vt:lpstr>
      <vt:lpstr>【例8.2】16位ISA总线接口</vt:lpstr>
      <vt:lpstr>【例8.2】16位ISA总线接口</vt:lpstr>
      <vt:lpstr>PowerPoint 演示文稿</vt:lpstr>
      <vt:lpstr>8.1.1  LED接口  一、LED数码管</vt:lpstr>
      <vt:lpstr>8.1.1  LED接口  一、LED数码管</vt:lpstr>
      <vt:lpstr>8.1.1  LED接口  二、接口电路       1) 用通用并行接口芯片作接口</vt:lpstr>
      <vt:lpstr>PowerPoint 演示文稿</vt:lpstr>
      <vt:lpstr>8.1.1  LED接口  二、接口电路       1) 用通用并行接口芯片作接口</vt:lpstr>
      <vt:lpstr>8.1.1  LED接口  二、接口电路       1) 用通用并行接口芯片作接口</vt:lpstr>
      <vt:lpstr>8.1.1  LED接口  二、接口电路       2) 用LED译码器作接口：DM9368</vt:lpstr>
      <vt:lpstr>8.1.1  LED接口  二、接口电路       2) 用LED译码器作接口：DM9368</vt:lpstr>
      <vt:lpstr>PowerPoint 演示文稿</vt:lpstr>
      <vt:lpstr>8.1.1  LED接口  二、接口电路       2) 用LED译码器作接口：DM9368</vt:lpstr>
      <vt:lpstr>8.1.1  LED接口  二、接口电路       2) 用LED译码器作接口：DM9368</vt:lpstr>
      <vt:lpstr>PowerPoint 演示文稿</vt:lpstr>
      <vt:lpstr>8.1.1  LED接口  三、动态显示的接口电路</vt:lpstr>
      <vt:lpstr>8.1.1  LED接口  三、动态显示的接口电路      1) 用通用接口芯片</vt:lpstr>
      <vt:lpstr>PowerPoint 演示文稿</vt:lpstr>
      <vt:lpstr>PowerPoint 演示文稿</vt:lpstr>
      <vt:lpstr>8.1.1  LED接口  三、动态显示的接口电路      2) 用专用接口芯片：MM74C912/917</vt:lpstr>
      <vt:lpstr>8.1.1  LED接口      三、动态显示的接口电路      2) 用专用接口芯片：MM74C912/917</vt:lpstr>
      <vt:lpstr>8.1.1  LED接口      三、动态显示的接口电路      2) 用专用接口芯片：MM74C912/917</vt:lpstr>
      <vt:lpstr>8.1.1  LED接口      三、动态显示的接口电路      2) 用专用接口芯片：MM74C912/917</vt:lpstr>
      <vt:lpstr>8.1.1  LED接口      三、动态显示的接口电路      2) 用专用接口芯片：MM74C912/917</vt:lpstr>
      <vt:lpstr>PowerPoint 演示文稿</vt:lpstr>
      <vt:lpstr>8.1.1  LED接口      三、动态显示的接口电路      2) 用专用接口芯片：MM74C912/917</vt:lpstr>
      <vt:lpstr>8.1.1  LED接口      三、动态显示的接口电路      2) 用专用接口芯片：MM74C912/917</vt:lpstr>
      <vt:lpstr>PowerPoint 演示文稿</vt:lpstr>
      <vt:lpstr>8.1.1  LED接口</vt:lpstr>
      <vt:lpstr>PowerPoint 演示文稿</vt:lpstr>
      <vt:lpstr>8.1.2  键盘接口</vt:lpstr>
      <vt:lpstr>8.1.2  键盘接口  一、非编码式键盘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8.1.2  键盘接口  一、非编码式键盘</vt:lpstr>
      <vt:lpstr>PowerPoint 演示文稿</vt:lpstr>
      <vt:lpstr>8.1.2  键盘接口  一、非编码式键盘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8.1.2  键盘接口  二、编码式键盘</vt:lpstr>
      <vt:lpstr>PowerPoint 演示文稿</vt:lpstr>
      <vt:lpstr>PowerPoint 演示文稿</vt:lpstr>
      <vt:lpstr>PowerPoint 演示文稿</vt:lpstr>
      <vt:lpstr>PowerPoint 演示文稿</vt:lpstr>
      <vt:lpstr>8.1.3  光电隔离I/O接口</vt:lpstr>
      <vt:lpstr>8.1.3  光电隔离I/O接口</vt:lpstr>
      <vt:lpstr>8.1.3  光电隔离I/O接口  一、光电隔离器件</vt:lpstr>
      <vt:lpstr>8.1.3  光电隔离I/O接口  一、光电隔离器件</vt:lpstr>
      <vt:lpstr>8.1.3  光电隔离I/O接口  二、光电隔离I/O接口电路</vt:lpstr>
      <vt:lpstr>8.1.3  光电隔离I/O接口  三、光电隔离接口应用举例</vt:lpstr>
      <vt:lpstr>PowerPoint 演示文稿</vt:lpstr>
      <vt:lpstr>PowerPoint 演示文稿</vt:lpstr>
      <vt:lpstr>PowerPoint 演示文稿</vt:lpstr>
    </vt:vector>
  </TitlesOfParts>
  <Company>西安电子科技大学 计算机学院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微机原理及接口技术</dc:title>
  <dc:subject>第8章 基于总线的I/O接口设计</dc:subject>
  <dc:creator>车向泉</dc:creator>
  <dc:description>=====================_x000d_
基于ISA总线的I/O设计：_x000d_
1.LED接口_x000d_
2.键盘接口_x000d_
3.光电隔离接口</dc:description>
  <cp:lastModifiedBy>车向泉</cp:lastModifiedBy>
  <cp:revision>898</cp:revision>
  <dcterms:created xsi:type="dcterms:W3CDTF">1601-01-01T00:00:00Z</dcterms:created>
  <dcterms:modified xsi:type="dcterms:W3CDTF">2016-08-26T12:59:58Z</dcterms:modified>
</cp:coreProperties>
</file>